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Lst>
  <p:sldSz cy="5143500" cx="9144000"/>
  <p:notesSz cx="6858000" cy="9144000"/>
  <p:embeddedFontLst>
    <p:embeddedFont>
      <p:font typeface="Roboto Slab"/>
      <p:regular r:id="rId46"/>
      <p:bold r:id="rId47"/>
    </p:embeddedFont>
    <p:embeddedFont>
      <p:font typeface="Raleway"/>
      <p:regular r:id="rId48"/>
      <p:bold r:id="rId49"/>
      <p:italic r:id="rId50"/>
      <p:boldItalic r:id="rId51"/>
    </p:embeddedFont>
    <p:embeddedFont>
      <p:font typeface="Roboto"/>
      <p:regular r:id="rId52"/>
      <p:bold r:id="rId53"/>
      <p:italic r:id="rId54"/>
      <p:boldItalic r:id="rId55"/>
    </p:embeddedFont>
    <p:embeddedFont>
      <p:font typeface="Lato"/>
      <p:regular r:id="rId56"/>
      <p:bold r:id="rId57"/>
      <p:italic r:id="rId58"/>
      <p:boldItalic r:id="rId5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17FCE153-C6F9-4AC1-94CE-4B0C3F4EE3A5}">
  <a:tblStyle styleId="{17FCE153-C6F9-4AC1-94CE-4B0C3F4EE3A5}"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font" Target="fonts/RobotoSlab-regular.fntdata"/><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Raleway-regular.fntdata"/><Relationship Id="rId47" Type="http://schemas.openxmlformats.org/officeDocument/2006/relationships/font" Target="fonts/RobotoSlab-bold.fntdata"/><Relationship Id="rId49" Type="http://schemas.openxmlformats.org/officeDocument/2006/relationships/font" Target="fonts/Raleway-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aleway-boldItalic.fntdata"/><Relationship Id="rId50" Type="http://schemas.openxmlformats.org/officeDocument/2006/relationships/font" Target="fonts/Raleway-italic.fntdata"/><Relationship Id="rId53" Type="http://schemas.openxmlformats.org/officeDocument/2006/relationships/font" Target="fonts/Roboto-bold.fntdata"/><Relationship Id="rId52" Type="http://schemas.openxmlformats.org/officeDocument/2006/relationships/font" Target="fonts/Roboto-regular.fntdata"/><Relationship Id="rId11" Type="http://schemas.openxmlformats.org/officeDocument/2006/relationships/slide" Target="slides/slide5.xml"/><Relationship Id="rId55" Type="http://schemas.openxmlformats.org/officeDocument/2006/relationships/font" Target="fonts/Roboto-boldItalic.fntdata"/><Relationship Id="rId10" Type="http://schemas.openxmlformats.org/officeDocument/2006/relationships/slide" Target="slides/slide4.xml"/><Relationship Id="rId54" Type="http://schemas.openxmlformats.org/officeDocument/2006/relationships/font" Target="fonts/Roboto-italic.fntdata"/><Relationship Id="rId13" Type="http://schemas.openxmlformats.org/officeDocument/2006/relationships/slide" Target="slides/slide7.xml"/><Relationship Id="rId57" Type="http://schemas.openxmlformats.org/officeDocument/2006/relationships/font" Target="fonts/Lato-bold.fntdata"/><Relationship Id="rId12" Type="http://schemas.openxmlformats.org/officeDocument/2006/relationships/slide" Target="slides/slide6.xml"/><Relationship Id="rId56" Type="http://schemas.openxmlformats.org/officeDocument/2006/relationships/font" Target="fonts/Lato-regular.fntdata"/><Relationship Id="rId15" Type="http://schemas.openxmlformats.org/officeDocument/2006/relationships/slide" Target="slides/slide9.xml"/><Relationship Id="rId59" Type="http://schemas.openxmlformats.org/officeDocument/2006/relationships/font" Target="fonts/Lato-boldItalic.fntdata"/><Relationship Id="rId14" Type="http://schemas.openxmlformats.org/officeDocument/2006/relationships/slide" Target="slides/slide8.xml"/><Relationship Id="rId58" Type="http://schemas.openxmlformats.org/officeDocument/2006/relationships/font" Target="fonts/Lato-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png>
</file>

<file path=ppt/media/image2.jpg>
</file>

<file path=ppt/media/image20.jpg>
</file>

<file path=ppt/media/image21.png>
</file>

<file path=ppt/media/image22.jpg>
</file>

<file path=ppt/media/image23.jpg>
</file>

<file path=ppt/media/image24.jpg>
</file>

<file path=ppt/media/image25.jpg>
</file>

<file path=ppt/media/image26.png>
</file>

<file path=ppt/media/image27.png>
</file>

<file path=ppt/media/image28.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3cebabcc32_1_1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3cebabcc32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400de89e8d_1_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400de89e8d_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3cebabcc32_0_10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3cebabcc32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400de89e8d_1_2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400de89e8d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400de89e8d_0_11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400de89e8d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400de89e8d_0_7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400de89e8d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400de89e8d_0_8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400de89e8d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400de89e8d_0_9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400de89e8d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400de89e8d_0_9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400de89e8d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400de89e8d_1_4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400de89e8d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g3cebabcc32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3cebabcc32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gc6fa3c898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c6fa3c89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3cebabcc32_0_10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3cebabcc32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41fd449d14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41fd449d1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41fd449d14_0_5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41fd449d14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41fd449d1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41fd449d1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41fd449d14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41fd449d1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41fd449d14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41fd449d14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41fd449d14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41fd449d14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g41fd449d14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41fd449d14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41fd449d14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41fd449d14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41fd449d14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41fd449d14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gc6fa3c898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c6fa3c89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41fd449d14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41fd449d14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41fd449d14_0_7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41fd449d14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Google Shape;248;g41fd449d14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41fd449d14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41fd449d14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41fd449d14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Google Shape;261;g41fd449d14_0_6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41fd449d14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Google Shape;266;g41fd449d14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41fd449d14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Google Shape;271;g41fd449d14_0_6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41fd449d14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41fd449d14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41fd449d14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g3cebabcc32_0_11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3cebabcc32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3cebabcc32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3cebabcc32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41fd449d14_0_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41fd449d1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c6fa3c898_0_2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c6fa3c898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3cebabcc32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cebabcc32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c6fa3c898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c6fa3c89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400de89e8d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400de89e8d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c6fa3c898_0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c6fa3c89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27.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7.png"/><Relationship Id="rId4" Type="http://schemas.openxmlformats.org/officeDocument/2006/relationships/image" Target="../media/image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2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14.png"/><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 Id="rId3" Type="http://schemas.openxmlformats.org/officeDocument/2006/relationships/image" Target="../media/image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 Id="rId3"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 Id="rId3"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6.xml"/><Relationship Id="rId3" Type="http://schemas.openxmlformats.org/officeDocument/2006/relationships/image" Target="../media/image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7.xml"/><Relationship Id="rId3" Type="http://schemas.openxmlformats.org/officeDocument/2006/relationships/image" Target="../media/image1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8.xml"/><Relationship Id="rId3" Type="http://schemas.openxmlformats.org/officeDocument/2006/relationships/image" Target="../media/image1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9.xml"/><Relationship Id="rId3"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0.xml"/><Relationship Id="rId3" Type="http://schemas.openxmlformats.org/officeDocument/2006/relationships/image" Target="../media/image1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2.xml"/><Relationship Id="rId3" Type="http://schemas.openxmlformats.org/officeDocument/2006/relationships/image" Target="../media/image17.jpg"/><Relationship Id="rId4" Type="http://schemas.openxmlformats.org/officeDocument/2006/relationships/image" Target="../media/image23.jpg"/><Relationship Id="rId5" Type="http://schemas.openxmlformats.org/officeDocument/2006/relationships/image" Target="../media/image22.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3.xml"/><Relationship Id="rId3" Type="http://schemas.openxmlformats.org/officeDocument/2006/relationships/image" Target="../media/image18.jpg"/><Relationship Id="rId4" Type="http://schemas.openxmlformats.org/officeDocument/2006/relationships/image" Target="../media/image25.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5.xml"/><Relationship Id="rId3" Type="http://schemas.openxmlformats.org/officeDocument/2006/relationships/image" Target="../media/image2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7.xml"/><Relationship Id="rId3" Type="http://schemas.openxmlformats.org/officeDocument/2006/relationships/image" Target="../media/image24.jpg"/><Relationship Id="rId4" Type="http://schemas.openxmlformats.org/officeDocument/2006/relationships/image" Target="../media/image20.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8.xml"/><Relationship Id="rId3" Type="http://schemas.openxmlformats.org/officeDocument/2006/relationships/hyperlink" Target="https://ijisrt.com/vprint-2-0" TargetMode="External"/><Relationship Id="rId4" Type="http://schemas.openxmlformats.org/officeDocument/2006/relationships/hyperlink" Target="http://hp.com/Hewlett-Packard/4AA5_8342EEP1474430638935.pdf" TargetMode="External"/><Relationship Id="rId5" Type="http://schemas.openxmlformats.org/officeDocument/2006/relationships/hyperlink" Target="https://www.thingbits.net/products/raspberry-pi-3-model-b-1-4ghz-cortex-a53-with-1gb-ram" TargetMode="External"/><Relationship Id="rId6" Type="http://schemas.openxmlformats.org/officeDocument/2006/relationships/hyperlink" Target="http://airprints.t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2.jp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3"/>
          <p:cNvSpPr txBox="1"/>
          <p:nvPr/>
        </p:nvSpPr>
        <p:spPr>
          <a:xfrm>
            <a:off x="0" y="0"/>
            <a:ext cx="9144000" cy="149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chemeClr val="lt1"/>
                </a:solidFill>
                <a:latin typeface="Calibri"/>
                <a:ea typeface="Calibri"/>
                <a:cs typeface="Calibri"/>
                <a:sym typeface="Calibri"/>
              </a:rPr>
              <a:t>G H Raisoni College of Engineering, Nagpur</a:t>
            </a:r>
            <a:endParaRPr b="1" sz="2800">
              <a:solidFill>
                <a:schemeClr val="lt1"/>
              </a:solidFill>
              <a:latin typeface="Calibri"/>
              <a:ea typeface="Calibri"/>
              <a:cs typeface="Calibri"/>
              <a:sym typeface="Calibri"/>
            </a:endParaRPr>
          </a:p>
        </p:txBody>
      </p:sp>
      <p:sp>
        <p:nvSpPr>
          <p:cNvPr id="73" name="Google Shape;73;p13"/>
          <p:cNvSpPr txBox="1"/>
          <p:nvPr/>
        </p:nvSpPr>
        <p:spPr>
          <a:xfrm>
            <a:off x="0" y="1002850"/>
            <a:ext cx="9144000" cy="228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solidFill>
                  <a:srgbClr val="FFFFFF"/>
                </a:solidFill>
                <a:latin typeface="Calibri"/>
                <a:ea typeface="Calibri"/>
                <a:cs typeface="Calibri"/>
                <a:sym typeface="Calibri"/>
              </a:rPr>
              <a:t>Department of Computer Science Engineering</a:t>
            </a:r>
            <a:endParaRPr sz="2300">
              <a:solidFill>
                <a:srgbClr val="FFFFFF"/>
              </a:solidFill>
              <a:latin typeface="Calibri"/>
              <a:ea typeface="Calibri"/>
              <a:cs typeface="Calibri"/>
              <a:sym typeface="Calibri"/>
            </a:endParaRPr>
          </a:p>
          <a:p>
            <a:pPr indent="0" lvl="0" marL="0" rtl="0" algn="ctr">
              <a:spcBef>
                <a:spcPts val="0"/>
              </a:spcBef>
              <a:spcAft>
                <a:spcPts val="0"/>
              </a:spcAft>
              <a:buNone/>
            </a:pPr>
            <a:r>
              <a:rPr lang="en" sz="2800">
                <a:solidFill>
                  <a:srgbClr val="FFFFFF"/>
                </a:solidFill>
                <a:latin typeface="Calibri"/>
                <a:ea typeface="Calibri"/>
                <a:cs typeface="Calibri"/>
                <a:sym typeface="Calibri"/>
              </a:rPr>
              <a:t>Progress Report on </a:t>
            </a:r>
            <a:endParaRPr b="1" sz="1800">
              <a:solidFill>
                <a:schemeClr val="dk2"/>
              </a:solidFill>
              <a:latin typeface="Calibri"/>
              <a:ea typeface="Calibri"/>
              <a:cs typeface="Calibri"/>
              <a:sym typeface="Calibri"/>
            </a:endParaRPr>
          </a:p>
          <a:p>
            <a:pPr indent="0" lvl="0" marL="0" rtl="0" algn="ctr">
              <a:spcBef>
                <a:spcPts val="0"/>
              </a:spcBef>
              <a:spcAft>
                <a:spcPts val="0"/>
              </a:spcAft>
              <a:buNone/>
            </a:pPr>
            <a:r>
              <a:rPr lang="en" sz="2800">
                <a:solidFill>
                  <a:srgbClr val="FFFFFF"/>
                </a:solidFill>
                <a:latin typeface="Calibri"/>
                <a:ea typeface="Calibri"/>
                <a:cs typeface="Calibri"/>
                <a:sym typeface="Calibri"/>
              </a:rPr>
              <a:t> 6 Months major project</a:t>
            </a:r>
            <a:endParaRPr>
              <a:solidFill>
                <a:srgbClr val="FFFFFF"/>
              </a:solidFill>
            </a:endParaRPr>
          </a:p>
          <a:p>
            <a:pPr indent="0" lvl="0" marL="0" rtl="0" algn="ctr">
              <a:spcBef>
                <a:spcPts val="0"/>
              </a:spcBef>
              <a:spcAft>
                <a:spcPts val="0"/>
              </a:spcAft>
              <a:buNone/>
            </a:pPr>
            <a:r>
              <a:rPr b="1" lang="en" sz="2000">
                <a:solidFill>
                  <a:srgbClr val="FFFFFF"/>
                </a:solidFill>
                <a:latin typeface="Calibri"/>
                <a:ea typeface="Calibri"/>
                <a:cs typeface="Calibri"/>
                <a:sym typeface="Calibri"/>
              </a:rPr>
              <a:t>Session: 2018-19</a:t>
            </a:r>
            <a:endParaRPr b="1" sz="2000">
              <a:solidFill>
                <a:srgbClr val="FFFFFF"/>
              </a:solidFill>
              <a:latin typeface="Calibri"/>
              <a:ea typeface="Calibri"/>
              <a:cs typeface="Calibri"/>
              <a:sym typeface="Calibri"/>
            </a:endParaRPr>
          </a:p>
        </p:txBody>
      </p:sp>
      <p:sp>
        <p:nvSpPr>
          <p:cNvPr id="74" name="Google Shape;74;p13"/>
          <p:cNvSpPr txBox="1"/>
          <p:nvPr/>
        </p:nvSpPr>
        <p:spPr>
          <a:xfrm>
            <a:off x="0" y="3065400"/>
            <a:ext cx="3385500" cy="1943400"/>
          </a:xfrm>
          <a:prstGeom prst="rect">
            <a:avLst/>
          </a:prstGeom>
          <a:noFill/>
          <a:ln>
            <a:noFill/>
          </a:ln>
        </p:spPr>
        <p:txBody>
          <a:bodyPr anchorCtr="0" anchor="ctr" bIns="91425" lIns="91425" spcFirstLastPara="1" rIns="91425" wrap="square" tIns="91425">
            <a:noAutofit/>
          </a:bodyPr>
          <a:lstStyle/>
          <a:p>
            <a:pPr indent="457200" lvl="0" marL="457200" rtl="0" algn="l">
              <a:spcBef>
                <a:spcPts val="0"/>
              </a:spcBef>
              <a:spcAft>
                <a:spcPts val="0"/>
              </a:spcAft>
              <a:buNone/>
            </a:pPr>
            <a:r>
              <a:rPr b="1" lang="en" sz="1600">
                <a:solidFill>
                  <a:srgbClr val="FFFFFF"/>
                </a:solidFill>
                <a:latin typeface="Calibri"/>
                <a:ea typeface="Calibri"/>
                <a:cs typeface="Calibri"/>
                <a:sym typeface="Calibri"/>
              </a:rPr>
              <a:t>Presented By:</a:t>
            </a:r>
            <a:endParaRPr>
              <a:solidFill>
                <a:srgbClr val="FFFFFF"/>
              </a:solidFill>
            </a:endParaRPr>
          </a:p>
          <a:p>
            <a:pPr indent="-457200" lvl="1" marL="914400" rtl="0" algn="l">
              <a:spcBef>
                <a:spcPts val="360"/>
              </a:spcBef>
              <a:spcAft>
                <a:spcPts val="0"/>
              </a:spcAft>
              <a:buClr>
                <a:srgbClr val="FFFFFF"/>
              </a:buClr>
              <a:buSzPts val="1800"/>
              <a:buAutoNum type="arabicPeriod"/>
            </a:pPr>
            <a:r>
              <a:rPr b="1" lang="en" sz="1800">
                <a:solidFill>
                  <a:srgbClr val="FFFFFF"/>
                </a:solidFill>
                <a:latin typeface="Calibri"/>
                <a:ea typeface="Calibri"/>
                <a:cs typeface="Calibri"/>
                <a:sym typeface="Calibri"/>
              </a:rPr>
              <a:t>Simran Gyanchandani</a:t>
            </a:r>
            <a:endParaRPr b="1" sz="1800">
              <a:solidFill>
                <a:srgbClr val="FFFFFF"/>
              </a:solidFill>
              <a:latin typeface="Calibri"/>
              <a:ea typeface="Calibri"/>
              <a:cs typeface="Calibri"/>
              <a:sym typeface="Calibri"/>
            </a:endParaRPr>
          </a:p>
          <a:p>
            <a:pPr indent="-457200" lvl="1" marL="914400" rtl="0" algn="l">
              <a:spcBef>
                <a:spcPts val="360"/>
              </a:spcBef>
              <a:spcAft>
                <a:spcPts val="0"/>
              </a:spcAft>
              <a:buClr>
                <a:srgbClr val="FFFFFF"/>
              </a:buClr>
              <a:buSzPts val="1800"/>
              <a:buAutoNum type="arabicPeriod"/>
            </a:pPr>
            <a:r>
              <a:rPr b="1" lang="en" sz="1800">
                <a:solidFill>
                  <a:srgbClr val="FFFFFF"/>
                </a:solidFill>
                <a:latin typeface="Calibri"/>
                <a:ea typeface="Calibri"/>
                <a:cs typeface="Calibri"/>
                <a:sym typeface="Calibri"/>
              </a:rPr>
              <a:t>Vishitosh Kapale</a:t>
            </a:r>
            <a:endParaRPr b="1" sz="1800">
              <a:solidFill>
                <a:srgbClr val="FFFFFF"/>
              </a:solidFill>
              <a:latin typeface="Calibri"/>
              <a:ea typeface="Calibri"/>
              <a:cs typeface="Calibri"/>
              <a:sym typeface="Calibri"/>
            </a:endParaRPr>
          </a:p>
          <a:p>
            <a:pPr indent="-457200" lvl="1" marL="914400" rtl="0" algn="l">
              <a:spcBef>
                <a:spcPts val="360"/>
              </a:spcBef>
              <a:spcAft>
                <a:spcPts val="0"/>
              </a:spcAft>
              <a:buClr>
                <a:srgbClr val="FFFFFF"/>
              </a:buClr>
              <a:buSzPts val="1800"/>
              <a:buFont typeface="Calibri"/>
              <a:buAutoNum type="arabicPeriod"/>
            </a:pPr>
            <a:r>
              <a:rPr b="1" lang="en" sz="1800">
                <a:solidFill>
                  <a:srgbClr val="FFFFFF"/>
                </a:solidFill>
                <a:latin typeface="Calibri"/>
                <a:ea typeface="Calibri"/>
                <a:cs typeface="Calibri"/>
                <a:sym typeface="Calibri"/>
              </a:rPr>
              <a:t>Yash Nayak</a:t>
            </a:r>
            <a:endParaRPr b="1" sz="1800">
              <a:solidFill>
                <a:srgbClr val="FFFFFF"/>
              </a:solidFill>
              <a:latin typeface="Calibri"/>
              <a:ea typeface="Calibri"/>
              <a:cs typeface="Calibri"/>
              <a:sym typeface="Calibri"/>
            </a:endParaRPr>
          </a:p>
          <a:p>
            <a:pPr indent="-457200" lvl="1" marL="914400" rtl="0" algn="l">
              <a:spcBef>
                <a:spcPts val="360"/>
              </a:spcBef>
              <a:spcAft>
                <a:spcPts val="0"/>
              </a:spcAft>
              <a:buClr>
                <a:srgbClr val="FFFFFF"/>
              </a:buClr>
              <a:buSzPts val="1800"/>
              <a:buFont typeface="Calibri"/>
              <a:buAutoNum type="arabicPeriod"/>
            </a:pPr>
            <a:r>
              <a:rPr b="1" lang="en" sz="1800">
                <a:solidFill>
                  <a:srgbClr val="FFFFFF"/>
                </a:solidFill>
                <a:latin typeface="Calibri"/>
                <a:ea typeface="Calibri"/>
                <a:cs typeface="Calibri"/>
                <a:sym typeface="Calibri"/>
              </a:rPr>
              <a:t>Niraj Ranjan</a:t>
            </a:r>
            <a:endParaRPr b="1" sz="1800">
              <a:solidFill>
                <a:srgbClr val="FFFFFF"/>
              </a:solidFill>
              <a:latin typeface="Calibri"/>
              <a:ea typeface="Calibri"/>
              <a:cs typeface="Calibri"/>
              <a:sym typeface="Calibri"/>
            </a:endParaRPr>
          </a:p>
          <a:p>
            <a:pPr indent="0" lvl="0" marL="0" rtl="0" algn="ctr">
              <a:spcBef>
                <a:spcPts val="480"/>
              </a:spcBef>
              <a:spcAft>
                <a:spcPts val="0"/>
              </a:spcAft>
              <a:buNone/>
            </a:pPr>
            <a:r>
              <a:t/>
            </a:r>
            <a:endParaRPr b="1" sz="2400">
              <a:solidFill>
                <a:srgbClr val="FFFFFF"/>
              </a:solidFill>
              <a:latin typeface="Calibri"/>
              <a:ea typeface="Calibri"/>
              <a:cs typeface="Calibri"/>
              <a:sym typeface="Calibri"/>
            </a:endParaRPr>
          </a:p>
        </p:txBody>
      </p:sp>
      <p:sp>
        <p:nvSpPr>
          <p:cNvPr id="75" name="Google Shape;75;p13"/>
          <p:cNvSpPr txBox="1"/>
          <p:nvPr/>
        </p:nvSpPr>
        <p:spPr>
          <a:xfrm>
            <a:off x="6144000" y="3708300"/>
            <a:ext cx="3000000" cy="126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Calibri"/>
                <a:ea typeface="Calibri"/>
                <a:cs typeface="Calibri"/>
                <a:sym typeface="Calibri"/>
              </a:rPr>
              <a:t>College Guide:                       Prof. Piyush Ingole</a:t>
            </a:r>
            <a:endParaRPr b="1" sz="1800">
              <a:solidFill>
                <a:srgbClr val="FFFFFF"/>
              </a:solidFill>
              <a:latin typeface="Calibri"/>
              <a:ea typeface="Calibri"/>
              <a:cs typeface="Calibri"/>
              <a:sym typeface="Calibri"/>
            </a:endParaRPr>
          </a:p>
        </p:txBody>
      </p:sp>
      <p:sp>
        <p:nvSpPr>
          <p:cNvPr id="76" name="Google Shape;76;p13"/>
          <p:cNvSpPr txBox="1"/>
          <p:nvPr/>
        </p:nvSpPr>
        <p:spPr>
          <a:xfrm>
            <a:off x="6853875" y="3136400"/>
            <a:ext cx="1760400" cy="46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sz="1800">
                <a:solidFill>
                  <a:schemeClr val="lt1"/>
                </a:solidFill>
                <a:latin typeface="Calibri"/>
                <a:ea typeface="Calibri"/>
                <a:cs typeface="Calibri"/>
                <a:sym typeface="Calibri"/>
              </a:rPr>
              <a:t>Group No :  C01</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22"/>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Components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pic>
        <p:nvPicPr>
          <p:cNvPr id="132" name="Google Shape;132;p23"/>
          <p:cNvPicPr preferRelativeResize="0"/>
          <p:nvPr/>
        </p:nvPicPr>
        <p:blipFill>
          <a:blip r:embed="rId3">
            <a:alphaModFix amt="94000"/>
          </a:blip>
          <a:stretch>
            <a:fillRect/>
          </a:stretch>
        </p:blipFill>
        <p:spPr>
          <a:xfrm>
            <a:off x="207350" y="1103800"/>
            <a:ext cx="2024475" cy="1533200"/>
          </a:xfrm>
          <a:prstGeom prst="rect">
            <a:avLst/>
          </a:prstGeom>
          <a:noFill/>
          <a:ln>
            <a:noFill/>
          </a:ln>
        </p:spPr>
      </p:pic>
      <p:pic>
        <p:nvPicPr>
          <p:cNvPr id="133" name="Google Shape;133;p23"/>
          <p:cNvPicPr preferRelativeResize="0"/>
          <p:nvPr/>
        </p:nvPicPr>
        <p:blipFill rotWithShape="1">
          <a:blip r:embed="rId4">
            <a:alphaModFix/>
          </a:blip>
          <a:srcRect b="0" l="0" r="0" t="960"/>
          <a:stretch/>
        </p:blipFill>
        <p:spPr>
          <a:xfrm>
            <a:off x="2564100" y="847725"/>
            <a:ext cx="5944300" cy="3593350"/>
          </a:xfrm>
          <a:prstGeom prst="rect">
            <a:avLst/>
          </a:prstGeom>
          <a:noFill/>
          <a:ln>
            <a:noFill/>
          </a:ln>
        </p:spPr>
      </p:pic>
      <p:sp>
        <p:nvSpPr>
          <p:cNvPr id="134" name="Google Shape;134;p23"/>
          <p:cNvSpPr txBox="1"/>
          <p:nvPr/>
        </p:nvSpPr>
        <p:spPr>
          <a:xfrm>
            <a:off x="709288" y="2699150"/>
            <a:ext cx="1020600" cy="34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2"/>
                </a:solidFill>
                <a:latin typeface="Times New Roman"/>
                <a:ea typeface="Times New Roman"/>
                <a:cs typeface="Times New Roman"/>
                <a:sym typeface="Times New Roman"/>
              </a:rPr>
              <a:t>Printer</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pic>
        <p:nvPicPr>
          <p:cNvPr id="139" name="Google Shape;139;p24"/>
          <p:cNvPicPr preferRelativeResize="0"/>
          <p:nvPr/>
        </p:nvPicPr>
        <p:blipFill>
          <a:blip r:embed="rId3">
            <a:alphaModFix amt="94000"/>
          </a:blip>
          <a:stretch>
            <a:fillRect/>
          </a:stretch>
        </p:blipFill>
        <p:spPr>
          <a:xfrm>
            <a:off x="207350" y="1103800"/>
            <a:ext cx="2024475" cy="1533200"/>
          </a:xfrm>
          <a:prstGeom prst="rect">
            <a:avLst/>
          </a:prstGeom>
          <a:noFill/>
          <a:ln>
            <a:noFill/>
          </a:ln>
        </p:spPr>
      </p:pic>
      <p:sp>
        <p:nvSpPr>
          <p:cNvPr id="140" name="Google Shape;140;p24"/>
          <p:cNvSpPr txBox="1"/>
          <p:nvPr/>
        </p:nvSpPr>
        <p:spPr>
          <a:xfrm>
            <a:off x="247225" y="2775350"/>
            <a:ext cx="1936500" cy="34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2"/>
                </a:solidFill>
                <a:latin typeface="Times New Roman"/>
                <a:ea typeface="Times New Roman"/>
                <a:cs typeface="Times New Roman"/>
                <a:sym typeface="Times New Roman"/>
              </a:rPr>
              <a:t>Raspberry Pi 3</a:t>
            </a:r>
            <a:endParaRPr/>
          </a:p>
        </p:txBody>
      </p:sp>
      <p:pic>
        <p:nvPicPr>
          <p:cNvPr id="141" name="Google Shape;141;p24"/>
          <p:cNvPicPr preferRelativeResize="0"/>
          <p:nvPr/>
        </p:nvPicPr>
        <p:blipFill rotWithShape="1">
          <a:blip r:embed="rId4">
            <a:alphaModFix/>
          </a:blip>
          <a:srcRect b="26483" l="21983" r="15262" t="23940"/>
          <a:stretch/>
        </p:blipFill>
        <p:spPr>
          <a:xfrm>
            <a:off x="207350" y="1103800"/>
            <a:ext cx="2024474" cy="1533200"/>
          </a:xfrm>
          <a:prstGeom prst="rect">
            <a:avLst/>
          </a:prstGeom>
          <a:noFill/>
          <a:ln>
            <a:noFill/>
          </a:ln>
        </p:spPr>
      </p:pic>
      <p:sp>
        <p:nvSpPr>
          <p:cNvPr id="142" name="Google Shape;142;p24"/>
          <p:cNvSpPr txBox="1"/>
          <p:nvPr/>
        </p:nvSpPr>
        <p:spPr>
          <a:xfrm>
            <a:off x="2400250" y="1067725"/>
            <a:ext cx="6534000" cy="3694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600">
                <a:solidFill>
                  <a:schemeClr val="dk2"/>
                </a:solidFill>
                <a:latin typeface="Times New Roman"/>
                <a:ea typeface="Times New Roman"/>
                <a:cs typeface="Times New Roman"/>
                <a:sym typeface="Times New Roman"/>
              </a:rPr>
              <a:t>The Raspberry Pi 3 Model B+ maintains the same mechanical footprint as both the Raspberry Pi 2 Model B and the Raspberry Pi 3 Model B. Adafruit made/brand cases will still fit but some other cases may not, especially ones that depend on component location or have a built in a heatsink.</a:t>
            </a:r>
            <a:endParaRPr sz="1600">
              <a:solidFill>
                <a:schemeClr val="dk2"/>
              </a:solidFill>
              <a:latin typeface="Times New Roman"/>
              <a:ea typeface="Times New Roman"/>
              <a:cs typeface="Times New Roman"/>
              <a:sym typeface="Times New Roman"/>
            </a:endParaRPr>
          </a:p>
          <a:p>
            <a:pPr indent="0" lvl="0" marL="0" rtl="0" algn="l">
              <a:lnSpc>
                <a:spcPct val="115000"/>
              </a:lnSpc>
              <a:spcBef>
                <a:spcPts val="1600"/>
              </a:spcBef>
              <a:spcAft>
                <a:spcPts val="0"/>
              </a:spcAft>
              <a:buNone/>
            </a:pPr>
            <a:r>
              <a:rPr lang="en" sz="1600">
                <a:solidFill>
                  <a:schemeClr val="dk2"/>
                </a:solidFill>
                <a:latin typeface="Times New Roman"/>
                <a:ea typeface="Times New Roman"/>
                <a:cs typeface="Times New Roman"/>
                <a:sym typeface="Times New Roman"/>
              </a:rPr>
              <a:t>You can still use all your favorite Raspbian or PIXEL software with this update - just make sure to upgrade your Raspbian operating system install so that the firmware can support the new chips.</a:t>
            </a:r>
            <a:endParaRPr sz="1600">
              <a:solidFill>
                <a:schemeClr val="dk2"/>
              </a:solidFill>
              <a:latin typeface="Times New Roman"/>
              <a:ea typeface="Times New Roman"/>
              <a:cs typeface="Times New Roman"/>
              <a:sym typeface="Times New Roman"/>
            </a:endParaRPr>
          </a:p>
          <a:p>
            <a:pPr indent="0" lvl="0" marL="0" rtl="0" algn="l">
              <a:lnSpc>
                <a:spcPct val="115000"/>
              </a:lnSpc>
              <a:spcBef>
                <a:spcPts val="1600"/>
              </a:spcBef>
              <a:spcAft>
                <a:spcPts val="1600"/>
              </a:spcAft>
              <a:buNone/>
            </a:pPr>
            <a:r>
              <a:rPr lang="en" sz="1600">
                <a:solidFill>
                  <a:schemeClr val="dk2"/>
                </a:solidFill>
                <a:latin typeface="Times New Roman"/>
                <a:ea typeface="Times New Roman"/>
                <a:cs typeface="Times New Roman"/>
                <a:sym typeface="Times New Roman"/>
              </a:rPr>
              <a:t>The dual-band wireless LAN comes with modular compliance certification, that's the metal tin in the corner of the Pi, with the logo stamped on it. This allows the board to be designed into end products with significantly reduced wireless LAN compliance testing, improving both cost and time to market.</a:t>
            </a:r>
            <a:endParaRPr sz="1600">
              <a:solidFill>
                <a:schemeClr val="dk2"/>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25"/>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Website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6"/>
          <p:cNvSpPr txBox="1"/>
          <p:nvPr/>
        </p:nvSpPr>
        <p:spPr>
          <a:xfrm>
            <a:off x="2400250" y="1211350"/>
            <a:ext cx="6321600" cy="316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3" name="Google Shape;153;p26"/>
          <p:cNvPicPr preferRelativeResize="0"/>
          <p:nvPr/>
        </p:nvPicPr>
        <p:blipFill>
          <a:blip r:embed="rId3">
            <a:alphaModFix/>
          </a:blip>
          <a:stretch>
            <a:fillRect/>
          </a:stretch>
        </p:blipFill>
        <p:spPr>
          <a:xfrm>
            <a:off x="2400250" y="909025"/>
            <a:ext cx="5943600" cy="3115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27"/>
          <p:cNvSpPr txBox="1"/>
          <p:nvPr>
            <p:ph type="title"/>
          </p:nvPr>
        </p:nvSpPr>
        <p:spPr>
          <a:xfrm>
            <a:off x="2324050" y="575950"/>
            <a:ext cx="6321600" cy="635400"/>
          </a:xfrm>
          <a:prstGeom prst="rect">
            <a:avLst/>
          </a:prstGeom>
        </p:spPr>
        <p:txBody>
          <a:bodyPr anchorCtr="0" anchor="t" bIns="91425" lIns="91425" spcFirstLastPara="1" rIns="91425" wrap="square" tIns="91425">
            <a:noAutofit/>
          </a:bodyPr>
          <a:lstStyle/>
          <a:p>
            <a:pPr indent="0" lvl="0" marL="0" rtl="0" algn="l">
              <a:lnSpc>
                <a:spcPct val="250000"/>
              </a:lnSpc>
              <a:spcBef>
                <a:spcPts val="0"/>
              </a:spcBef>
              <a:spcAft>
                <a:spcPts val="0"/>
              </a:spcAft>
              <a:buNone/>
            </a:pPr>
            <a:r>
              <a:rPr b="0" lang="en" sz="1800" u="sng">
                <a:solidFill>
                  <a:srgbClr val="029AED"/>
                </a:solidFill>
                <a:latin typeface="Roboto Slab"/>
                <a:ea typeface="Roboto Slab"/>
                <a:cs typeface="Roboto Slab"/>
                <a:sym typeface="Roboto Slab"/>
              </a:rPr>
              <a:t>contd..</a:t>
            </a:r>
            <a:endParaRPr>
              <a:solidFill>
                <a:schemeClr val="dk1"/>
              </a:solidFill>
            </a:endParaRPr>
          </a:p>
        </p:txBody>
      </p:sp>
      <p:sp>
        <p:nvSpPr>
          <p:cNvPr id="159" name="Google Shape;159;p27"/>
          <p:cNvSpPr txBox="1"/>
          <p:nvPr/>
        </p:nvSpPr>
        <p:spPr>
          <a:xfrm>
            <a:off x="2400250" y="1211350"/>
            <a:ext cx="6321600" cy="316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0" name="Google Shape;160;p27"/>
          <p:cNvPicPr preferRelativeResize="0"/>
          <p:nvPr/>
        </p:nvPicPr>
        <p:blipFill rotWithShape="1">
          <a:blip r:embed="rId3">
            <a:alphaModFix/>
          </a:blip>
          <a:srcRect b="0" l="0" r="0" t="1613"/>
          <a:stretch/>
        </p:blipFill>
        <p:spPr>
          <a:xfrm>
            <a:off x="2324050" y="1050250"/>
            <a:ext cx="6478575" cy="34488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28"/>
          <p:cNvSpPr txBox="1"/>
          <p:nvPr>
            <p:ph type="title"/>
          </p:nvPr>
        </p:nvSpPr>
        <p:spPr>
          <a:xfrm>
            <a:off x="2324050" y="575950"/>
            <a:ext cx="6321600" cy="635400"/>
          </a:xfrm>
          <a:prstGeom prst="rect">
            <a:avLst/>
          </a:prstGeom>
        </p:spPr>
        <p:txBody>
          <a:bodyPr anchorCtr="0" anchor="t" bIns="91425" lIns="91425" spcFirstLastPara="1" rIns="91425" wrap="square" tIns="91425">
            <a:noAutofit/>
          </a:bodyPr>
          <a:lstStyle/>
          <a:p>
            <a:pPr indent="0" lvl="0" marL="0" rtl="0" algn="l">
              <a:lnSpc>
                <a:spcPct val="250000"/>
              </a:lnSpc>
              <a:spcBef>
                <a:spcPts val="0"/>
              </a:spcBef>
              <a:spcAft>
                <a:spcPts val="0"/>
              </a:spcAft>
              <a:buNone/>
            </a:pPr>
            <a:r>
              <a:rPr b="0" lang="en" sz="1800" u="sng">
                <a:solidFill>
                  <a:srgbClr val="029AED"/>
                </a:solidFill>
                <a:latin typeface="Roboto Slab"/>
                <a:ea typeface="Roboto Slab"/>
                <a:cs typeface="Roboto Slab"/>
                <a:sym typeface="Roboto Slab"/>
              </a:rPr>
              <a:t>contd..</a:t>
            </a:r>
            <a:endParaRPr>
              <a:solidFill>
                <a:schemeClr val="dk1"/>
              </a:solidFill>
            </a:endParaRPr>
          </a:p>
        </p:txBody>
      </p:sp>
      <p:sp>
        <p:nvSpPr>
          <p:cNvPr id="166" name="Google Shape;166;p28"/>
          <p:cNvSpPr txBox="1"/>
          <p:nvPr/>
        </p:nvSpPr>
        <p:spPr>
          <a:xfrm>
            <a:off x="2400250" y="1211350"/>
            <a:ext cx="6321600" cy="316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7" name="Google Shape;167;p28"/>
          <p:cNvPicPr preferRelativeResize="0"/>
          <p:nvPr/>
        </p:nvPicPr>
        <p:blipFill>
          <a:blip r:embed="rId3">
            <a:alphaModFix/>
          </a:blip>
          <a:stretch>
            <a:fillRect/>
          </a:stretch>
        </p:blipFill>
        <p:spPr>
          <a:xfrm>
            <a:off x="2400250" y="1104900"/>
            <a:ext cx="6321600" cy="32693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29"/>
          <p:cNvSpPr txBox="1"/>
          <p:nvPr>
            <p:ph type="title"/>
          </p:nvPr>
        </p:nvSpPr>
        <p:spPr>
          <a:xfrm>
            <a:off x="2324050" y="575950"/>
            <a:ext cx="6321600" cy="635400"/>
          </a:xfrm>
          <a:prstGeom prst="rect">
            <a:avLst/>
          </a:prstGeom>
        </p:spPr>
        <p:txBody>
          <a:bodyPr anchorCtr="0" anchor="t" bIns="91425" lIns="91425" spcFirstLastPara="1" rIns="91425" wrap="square" tIns="91425">
            <a:noAutofit/>
          </a:bodyPr>
          <a:lstStyle/>
          <a:p>
            <a:pPr indent="0" lvl="0" marL="0" rtl="0" algn="l">
              <a:lnSpc>
                <a:spcPct val="250000"/>
              </a:lnSpc>
              <a:spcBef>
                <a:spcPts val="0"/>
              </a:spcBef>
              <a:spcAft>
                <a:spcPts val="0"/>
              </a:spcAft>
              <a:buNone/>
            </a:pPr>
            <a:r>
              <a:rPr b="0" lang="en" sz="1800" u="sng">
                <a:solidFill>
                  <a:srgbClr val="029AED"/>
                </a:solidFill>
                <a:latin typeface="Roboto Slab"/>
                <a:ea typeface="Roboto Slab"/>
                <a:cs typeface="Roboto Slab"/>
                <a:sym typeface="Roboto Slab"/>
              </a:rPr>
              <a:t>contd..</a:t>
            </a:r>
            <a:endParaRPr>
              <a:solidFill>
                <a:schemeClr val="dk1"/>
              </a:solidFill>
            </a:endParaRPr>
          </a:p>
        </p:txBody>
      </p:sp>
      <p:sp>
        <p:nvSpPr>
          <p:cNvPr id="173" name="Google Shape;173;p29"/>
          <p:cNvSpPr txBox="1"/>
          <p:nvPr/>
        </p:nvSpPr>
        <p:spPr>
          <a:xfrm>
            <a:off x="2400250" y="1211350"/>
            <a:ext cx="6321600" cy="316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4" name="Google Shape;174;p29"/>
          <p:cNvPicPr preferRelativeResize="0"/>
          <p:nvPr/>
        </p:nvPicPr>
        <p:blipFill>
          <a:blip r:embed="rId3">
            <a:alphaModFix/>
          </a:blip>
          <a:stretch>
            <a:fillRect/>
          </a:stretch>
        </p:blipFill>
        <p:spPr>
          <a:xfrm>
            <a:off x="2400250" y="1123950"/>
            <a:ext cx="6245401" cy="31629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Google Shape;179;p30"/>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Workflow</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83" name="Shape 183"/>
        <p:cNvGrpSpPr/>
        <p:nvPr/>
      </p:nvGrpSpPr>
      <p:grpSpPr>
        <a:xfrm>
          <a:off x="0" y="0"/>
          <a:ext cx="0" cy="0"/>
          <a:chOff x="0" y="0"/>
          <a:chExt cx="0" cy="0"/>
        </a:xfrm>
      </p:grpSpPr>
      <p:pic>
        <p:nvPicPr>
          <p:cNvPr id="184" name="Google Shape;184;p31"/>
          <p:cNvPicPr preferRelativeResize="0"/>
          <p:nvPr/>
        </p:nvPicPr>
        <p:blipFill>
          <a:blip r:embed="rId3">
            <a:alphaModFix/>
          </a:blip>
          <a:stretch>
            <a:fillRect/>
          </a:stretch>
        </p:blipFill>
        <p:spPr>
          <a:xfrm>
            <a:off x="2312850" y="449375"/>
            <a:ext cx="4717750" cy="42447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sp>
        <p:nvSpPr>
          <p:cNvPr id="81" name="Google Shape;81;p14"/>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a:t>AirPrint</a:t>
            </a:r>
            <a:endParaRPr/>
          </a:p>
        </p:txBody>
      </p:sp>
      <p:sp>
        <p:nvSpPr>
          <p:cNvPr id="82" name="Google Shape;82;p14"/>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18.09.2018</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32"/>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lnSpc>
                <a:spcPct val="250000"/>
              </a:lnSpc>
              <a:spcBef>
                <a:spcPts val="0"/>
              </a:spcBef>
              <a:spcAft>
                <a:spcPts val="0"/>
              </a:spcAft>
              <a:buClr>
                <a:schemeClr val="dk2"/>
              </a:buClr>
              <a:buSzPts val="1100"/>
              <a:buFont typeface="Arial"/>
              <a:buNone/>
            </a:pPr>
            <a:r>
              <a:rPr b="0" lang="en" sz="1800" u="sng">
                <a:solidFill>
                  <a:srgbClr val="029AED"/>
                </a:solidFill>
                <a:latin typeface="Roboto Slab"/>
                <a:ea typeface="Roboto Slab"/>
                <a:cs typeface="Roboto Slab"/>
                <a:sym typeface="Roboto Slab"/>
              </a:rPr>
              <a:t>Measurement</a:t>
            </a:r>
            <a:endParaRPr>
              <a:solidFill>
                <a:schemeClr val="dk1"/>
              </a:solidFill>
            </a:endParaRPr>
          </a:p>
        </p:txBody>
      </p:sp>
      <p:pic>
        <p:nvPicPr>
          <p:cNvPr id="190" name="Google Shape;190;p32"/>
          <p:cNvPicPr preferRelativeResize="0"/>
          <p:nvPr/>
        </p:nvPicPr>
        <p:blipFill>
          <a:blip r:embed="rId3">
            <a:alphaModFix/>
          </a:blip>
          <a:stretch>
            <a:fillRect/>
          </a:stretch>
        </p:blipFill>
        <p:spPr>
          <a:xfrm>
            <a:off x="2400250" y="1211350"/>
            <a:ext cx="2793526" cy="3460375"/>
          </a:xfrm>
          <a:prstGeom prst="rect">
            <a:avLst/>
          </a:prstGeom>
          <a:noFill/>
          <a:ln>
            <a:noFill/>
          </a:ln>
        </p:spPr>
      </p:pic>
      <p:pic>
        <p:nvPicPr>
          <p:cNvPr id="191" name="Google Shape;191;p32"/>
          <p:cNvPicPr preferRelativeResize="0"/>
          <p:nvPr/>
        </p:nvPicPr>
        <p:blipFill>
          <a:blip r:embed="rId4">
            <a:alphaModFix/>
          </a:blip>
          <a:stretch>
            <a:fillRect/>
          </a:stretch>
        </p:blipFill>
        <p:spPr>
          <a:xfrm>
            <a:off x="5491525" y="1211350"/>
            <a:ext cx="2755139" cy="34603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3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 Progress Seminar-2</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34"/>
          <p:cNvSpPr txBox="1"/>
          <p:nvPr>
            <p:ph type="title"/>
          </p:nvPr>
        </p:nvSpPr>
        <p:spPr>
          <a:xfrm>
            <a:off x="406425" y="1806825"/>
            <a:ext cx="8296800" cy="120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WebApp</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05" name="Shape 205"/>
        <p:cNvGrpSpPr/>
        <p:nvPr/>
      </p:nvGrpSpPr>
      <p:grpSpPr>
        <a:xfrm>
          <a:off x="0" y="0"/>
          <a:ext cx="0" cy="0"/>
          <a:chOff x="0" y="0"/>
          <a:chExt cx="0" cy="0"/>
        </a:xfrm>
      </p:grpSpPr>
      <p:pic>
        <p:nvPicPr>
          <p:cNvPr id="206" name="Google Shape;206;p35"/>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10" name="Shape 210"/>
        <p:cNvGrpSpPr/>
        <p:nvPr/>
      </p:nvGrpSpPr>
      <p:grpSpPr>
        <a:xfrm>
          <a:off x="0" y="0"/>
          <a:ext cx="0" cy="0"/>
          <a:chOff x="0" y="0"/>
          <a:chExt cx="0" cy="0"/>
        </a:xfrm>
      </p:grpSpPr>
      <p:pic>
        <p:nvPicPr>
          <p:cNvPr id="211" name="Google Shape;211;p36"/>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15" name="Shape 215"/>
        <p:cNvGrpSpPr/>
        <p:nvPr/>
      </p:nvGrpSpPr>
      <p:grpSpPr>
        <a:xfrm>
          <a:off x="0" y="0"/>
          <a:ext cx="0" cy="0"/>
          <a:chOff x="0" y="0"/>
          <a:chExt cx="0" cy="0"/>
        </a:xfrm>
      </p:grpSpPr>
      <p:pic>
        <p:nvPicPr>
          <p:cNvPr id="216" name="Google Shape;216;p37"/>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20" name="Shape 220"/>
        <p:cNvGrpSpPr/>
        <p:nvPr/>
      </p:nvGrpSpPr>
      <p:grpSpPr>
        <a:xfrm>
          <a:off x="0" y="0"/>
          <a:ext cx="0" cy="0"/>
          <a:chOff x="0" y="0"/>
          <a:chExt cx="0" cy="0"/>
        </a:xfrm>
      </p:grpSpPr>
      <p:pic>
        <p:nvPicPr>
          <p:cNvPr id="221" name="Google Shape;221;p38"/>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25" name="Shape 225"/>
        <p:cNvGrpSpPr/>
        <p:nvPr/>
      </p:nvGrpSpPr>
      <p:grpSpPr>
        <a:xfrm>
          <a:off x="0" y="0"/>
          <a:ext cx="0" cy="0"/>
          <a:chOff x="0" y="0"/>
          <a:chExt cx="0" cy="0"/>
        </a:xfrm>
      </p:grpSpPr>
      <p:pic>
        <p:nvPicPr>
          <p:cNvPr id="226" name="Google Shape;226;p39"/>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30" name="Shape 230"/>
        <p:cNvGrpSpPr/>
        <p:nvPr/>
      </p:nvGrpSpPr>
      <p:grpSpPr>
        <a:xfrm>
          <a:off x="0" y="0"/>
          <a:ext cx="0" cy="0"/>
          <a:chOff x="0" y="0"/>
          <a:chExt cx="0" cy="0"/>
        </a:xfrm>
      </p:grpSpPr>
      <p:pic>
        <p:nvPicPr>
          <p:cNvPr id="231" name="Google Shape;231;p40"/>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35" name="Shape 235"/>
        <p:cNvGrpSpPr/>
        <p:nvPr/>
      </p:nvGrpSpPr>
      <p:grpSpPr>
        <a:xfrm>
          <a:off x="0" y="0"/>
          <a:ext cx="0" cy="0"/>
          <a:chOff x="0" y="0"/>
          <a:chExt cx="0" cy="0"/>
        </a:xfrm>
      </p:grpSpPr>
      <p:pic>
        <p:nvPicPr>
          <p:cNvPr id="236" name="Google Shape;236;p41"/>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Google Shape;87;p15"/>
          <p:cNvSpPr txBox="1"/>
          <p:nvPr>
            <p:ph type="title"/>
          </p:nvPr>
        </p:nvSpPr>
        <p:spPr>
          <a:xfrm>
            <a:off x="265500" y="1912650"/>
            <a:ext cx="4045200" cy="131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Overview</a:t>
            </a:r>
            <a:endParaRPr/>
          </a:p>
        </p:txBody>
      </p:sp>
      <p:sp>
        <p:nvSpPr>
          <p:cNvPr id="88" name="Google Shape;88;p15"/>
          <p:cNvSpPr txBox="1"/>
          <p:nvPr>
            <p:ph idx="2" type="body"/>
          </p:nvPr>
        </p:nvSpPr>
        <p:spPr>
          <a:xfrm>
            <a:off x="4974000" y="724200"/>
            <a:ext cx="3837000" cy="3695100"/>
          </a:xfrm>
          <a:prstGeom prst="rect">
            <a:avLst/>
          </a:prstGeom>
          <a:ln cap="flat" cmpd="sng" w="952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330200" lvl="0" marL="457200" rtl="0" algn="l">
              <a:lnSpc>
                <a:spcPct val="150000"/>
              </a:lnSpc>
              <a:spcBef>
                <a:spcPts val="0"/>
              </a:spcBef>
              <a:spcAft>
                <a:spcPts val="0"/>
              </a:spcAft>
              <a:buClr>
                <a:srgbClr val="FEFFF3"/>
              </a:buClr>
              <a:buSzPts val="1600"/>
              <a:buFont typeface="Roboto"/>
              <a:buAutoNum type="arabicPeriod"/>
            </a:pPr>
            <a:r>
              <a:rPr b="1" lang="en" sz="1600">
                <a:solidFill>
                  <a:srgbClr val="FEFFF3"/>
                </a:solidFill>
                <a:latin typeface="Roboto"/>
                <a:ea typeface="Roboto"/>
                <a:cs typeface="Roboto"/>
                <a:sym typeface="Roboto"/>
              </a:rPr>
              <a:t>Overview</a:t>
            </a:r>
            <a:endParaRPr b="1" sz="1600">
              <a:solidFill>
                <a:srgbClr val="FEFFF3"/>
              </a:solidFill>
              <a:latin typeface="Roboto"/>
              <a:ea typeface="Roboto"/>
              <a:cs typeface="Roboto"/>
              <a:sym typeface="Roboto"/>
            </a:endParaRPr>
          </a:p>
          <a:p>
            <a:pPr indent="-330200" lvl="0" marL="457200" rtl="0" algn="l">
              <a:lnSpc>
                <a:spcPct val="150000"/>
              </a:lnSpc>
              <a:spcBef>
                <a:spcPts val="0"/>
              </a:spcBef>
              <a:spcAft>
                <a:spcPts val="0"/>
              </a:spcAft>
              <a:buClr>
                <a:srgbClr val="FEFFF3"/>
              </a:buClr>
              <a:buSzPts val="1600"/>
              <a:buFont typeface="Roboto"/>
              <a:buAutoNum type="arabicPeriod"/>
            </a:pPr>
            <a:r>
              <a:rPr b="1" lang="en" sz="1600">
                <a:solidFill>
                  <a:srgbClr val="FEFFF3"/>
                </a:solidFill>
                <a:latin typeface="Roboto"/>
                <a:ea typeface="Roboto"/>
                <a:cs typeface="Roboto"/>
                <a:sym typeface="Roboto"/>
              </a:rPr>
              <a:t>Study Of Existing Solutions Vprint</a:t>
            </a:r>
            <a:endParaRPr b="1" sz="1600">
              <a:solidFill>
                <a:srgbClr val="FEFFF3"/>
              </a:solidFill>
              <a:latin typeface="Roboto"/>
              <a:ea typeface="Roboto"/>
              <a:cs typeface="Roboto"/>
              <a:sym typeface="Roboto"/>
            </a:endParaRPr>
          </a:p>
          <a:p>
            <a:pPr indent="-330200" lvl="0" marL="457200" rtl="0" algn="l">
              <a:lnSpc>
                <a:spcPct val="150000"/>
              </a:lnSpc>
              <a:spcBef>
                <a:spcPts val="0"/>
              </a:spcBef>
              <a:spcAft>
                <a:spcPts val="0"/>
              </a:spcAft>
              <a:buClr>
                <a:srgbClr val="FEFFF3"/>
              </a:buClr>
              <a:buSzPts val="1600"/>
              <a:buFont typeface="Roboto"/>
              <a:buAutoNum type="arabicPeriod"/>
            </a:pPr>
            <a:r>
              <a:rPr b="1" lang="en" sz="1600">
                <a:solidFill>
                  <a:srgbClr val="FEFFF3"/>
                </a:solidFill>
                <a:latin typeface="Roboto"/>
                <a:ea typeface="Roboto"/>
                <a:cs typeface="Roboto"/>
                <a:sym typeface="Roboto"/>
              </a:rPr>
              <a:t>Comparison</a:t>
            </a:r>
            <a:endParaRPr b="1" sz="1600">
              <a:solidFill>
                <a:srgbClr val="FEFFF3"/>
              </a:solidFill>
              <a:latin typeface="Roboto"/>
              <a:ea typeface="Roboto"/>
              <a:cs typeface="Roboto"/>
              <a:sym typeface="Roboto"/>
            </a:endParaRPr>
          </a:p>
          <a:p>
            <a:pPr indent="-330200" lvl="0" marL="457200" rtl="0" algn="l">
              <a:lnSpc>
                <a:spcPct val="150000"/>
              </a:lnSpc>
              <a:spcBef>
                <a:spcPts val="0"/>
              </a:spcBef>
              <a:spcAft>
                <a:spcPts val="0"/>
              </a:spcAft>
              <a:buClr>
                <a:srgbClr val="FEFFF3"/>
              </a:buClr>
              <a:buSzPts val="1600"/>
              <a:buFont typeface="Roboto"/>
              <a:buAutoNum type="arabicPeriod"/>
            </a:pPr>
            <a:r>
              <a:rPr b="1" lang="en" sz="1600">
                <a:solidFill>
                  <a:srgbClr val="FEFFF3"/>
                </a:solidFill>
                <a:latin typeface="Roboto"/>
                <a:ea typeface="Roboto"/>
                <a:cs typeface="Roboto"/>
                <a:sym typeface="Roboto"/>
              </a:rPr>
              <a:t>Components</a:t>
            </a:r>
            <a:endParaRPr b="1" sz="1600">
              <a:solidFill>
                <a:srgbClr val="FEFFF3"/>
              </a:solidFill>
              <a:latin typeface="Roboto"/>
              <a:ea typeface="Roboto"/>
              <a:cs typeface="Roboto"/>
              <a:sym typeface="Roboto"/>
            </a:endParaRPr>
          </a:p>
          <a:p>
            <a:pPr indent="-330200" lvl="0" marL="457200" rtl="0" algn="l">
              <a:lnSpc>
                <a:spcPct val="150000"/>
              </a:lnSpc>
              <a:spcBef>
                <a:spcPts val="0"/>
              </a:spcBef>
              <a:spcAft>
                <a:spcPts val="0"/>
              </a:spcAft>
              <a:buClr>
                <a:srgbClr val="FEFFF3"/>
              </a:buClr>
              <a:buSzPts val="1600"/>
              <a:buFont typeface="Roboto"/>
              <a:buAutoNum type="arabicPeriod"/>
            </a:pPr>
            <a:r>
              <a:rPr b="1" lang="en" sz="1600">
                <a:solidFill>
                  <a:srgbClr val="FEFFF3"/>
                </a:solidFill>
                <a:latin typeface="Roboto"/>
                <a:ea typeface="Roboto"/>
                <a:cs typeface="Roboto"/>
                <a:sym typeface="Roboto"/>
              </a:rPr>
              <a:t>Website</a:t>
            </a:r>
            <a:endParaRPr b="1" sz="1600">
              <a:solidFill>
                <a:srgbClr val="FEFFF3"/>
              </a:solidFill>
              <a:latin typeface="Roboto"/>
              <a:ea typeface="Roboto"/>
              <a:cs typeface="Roboto"/>
              <a:sym typeface="Roboto"/>
            </a:endParaRPr>
          </a:p>
          <a:p>
            <a:pPr indent="-330200" lvl="0" marL="457200" rtl="0" algn="l">
              <a:lnSpc>
                <a:spcPct val="150000"/>
              </a:lnSpc>
              <a:spcBef>
                <a:spcPts val="0"/>
              </a:spcBef>
              <a:spcAft>
                <a:spcPts val="0"/>
              </a:spcAft>
              <a:buClr>
                <a:srgbClr val="FEFFF3"/>
              </a:buClr>
              <a:buSzPts val="1600"/>
              <a:buFont typeface="Roboto"/>
              <a:buAutoNum type="arabicPeriod"/>
            </a:pPr>
            <a:r>
              <a:rPr b="1" lang="en" sz="1600">
                <a:solidFill>
                  <a:srgbClr val="FEFFF3"/>
                </a:solidFill>
                <a:latin typeface="Roboto"/>
                <a:ea typeface="Roboto"/>
                <a:cs typeface="Roboto"/>
                <a:sym typeface="Roboto"/>
              </a:rPr>
              <a:t>Workflow</a:t>
            </a:r>
            <a:endParaRPr b="1" sz="1600">
              <a:solidFill>
                <a:srgbClr val="FEFFF3"/>
              </a:solidFill>
              <a:latin typeface="Roboto"/>
              <a:ea typeface="Roboto"/>
              <a:cs typeface="Roboto"/>
              <a:sym typeface="Roboto"/>
            </a:endParaRPr>
          </a:p>
          <a:p>
            <a:pPr indent="-330200" lvl="0" marL="457200" rtl="0" algn="l">
              <a:lnSpc>
                <a:spcPct val="150000"/>
              </a:lnSpc>
              <a:spcBef>
                <a:spcPts val="0"/>
              </a:spcBef>
              <a:spcAft>
                <a:spcPts val="0"/>
              </a:spcAft>
              <a:buClr>
                <a:srgbClr val="FEFFF3"/>
              </a:buClr>
              <a:buSzPts val="1600"/>
              <a:buFont typeface="Roboto"/>
              <a:buAutoNum type="arabicPeriod"/>
            </a:pPr>
            <a:r>
              <a:rPr b="1" lang="en" sz="1600">
                <a:solidFill>
                  <a:srgbClr val="FEFFF3"/>
                </a:solidFill>
                <a:latin typeface="Roboto"/>
                <a:ea typeface="Roboto"/>
                <a:cs typeface="Roboto"/>
                <a:sym typeface="Roboto"/>
              </a:rPr>
              <a:t>Measurement</a:t>
            </a:r>
            <a:endParaRPr b="1" sz="1600">
              <a:solidFill>
                <a:srgbClr val="FEFFF3"/>
              </a:solidFill>
              <a:latin typeface="Roboto"/>
              <a:ea typeface="Roboto"/>
              <a:cs typeface="Roboto"/>
              <a:sym typeface="Roboto"/>
            </a:endParaRPr>
          </a:p>
          <a:p>
            <a:pPr indent="-330200" lvl="0" marL="457200" rtl="0" algn="l">
              <a:lnSpc>
                <a:spcPct val="150000"/>
              </a:lnSpc>
              <a:spcBef>
                <a:spcPts val="0"/>
              </a:spcBef>
              <a:spcAft>
                <a:spcPts val="0"/>
              </a:spcAft>
              <a:buClr>
                <a:srgbClr val="FEFFF3"/>
              </a:buClr>
              <a:buSzPts val="1600"/>
              <a:buFont typeface="Times New Roman"/>
              <a:buAutoNum type="arabicPeriod"/>
            </a:pPr>
            <a:r>
              <a:rPr b="1" lang="en" sz="1600">
                <a:solidFill>
                  <a:srgbClr val="FEFFF3"/>
                </a:solidFill>
                <a:latin typeface="Times New Roman"/>
                <a:ea typeface="Times New Roman"/>
                <a:cs typeface="Times New Roman"/>
                <a:sym typeface="Times New Roman"/>
              </a:rPr>
              <a:t>References</a:t>
            </a:r>
            <a:endParaRPr sz="1600">
              <a:solidFill>
                <a:srgbClr val="FEFFF3"/>
              </a:solidFill>
              <a:latin typeface="Roboto Slab"/>
              <a:ea typeface="Roboto Slab"/>
              <a:cs typeface="Roboto Slab"/>
              <a:sym typeface="Roboto Slab"/>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40" name="Shape 240"/>
        <p:cNvGrpSpPr/>
        <p:nvPr/>
      </p:nvGrpSpPr>
      <p:grpSpPr>
        <a:xfrm>
          <a:off x="0" y="0"/>
          <a:ext cx="0" cy="0"/>
          <a:chOff x="0" y="0"/>
          <a:chExt cx="0" cy="0"/>
        </a:xfrm>
      </p:grpSpPr>
      <p:pic>
        <p:nvPicPr>
          <p:cNvPr id="241" name="Google Shape;241;p42"/>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4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Airprint App</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50" name="Shape 250"/>
        <p:cNvGrpSpPr/>
        <p:nvPr/>
      </p:nvGrpSpPr>
      <p:grpSpPr>
        <a:xfrm>
          <a:off x="0" y="0"/>
          <a:ext cx="0" cy="0"/>
          <a:chOff x="0" y="0"/>
          <a:chExt cx="0" cy="0"/>
        </a:xfrm>
      </p:grpSpPr>
      <p:pic>
        <p:nvPicPr>
          <p:cNvPr id="251" name="Google Shape;251;p44"/>
          <p:cNvPicPr preferRelativeResize="0"/>
          <p:nvPr/>
        </p:nvPicPr>
        <p:blipFill>
          <a:blip r:embed="rId3">
            <a:alphaModFix/>
          </a:blip>
          <a:stretch>
            <a:fillRect/>
          </a:stretch>
        </p:blipFill>
        <p:spPr>
          <a:xfrm>
            <a:off x="824325" y="596050"/>
            <a:ext cx="2222674" cy="3951402"/>
          </a:xfrm>
          <a:prstGeom prst="rect">
            <a:avLst/>
          </a:prstGeom>
          <a:noFill/>
          <a:ln>
            <a:noFill/>
          </a:ln>
        </p:spPr>
      </p:pic>
      <p:pic>
        <p:nvPicPr>
          <p:cNvPr id="252" name="Google Shape;252;p44"/>
          <p:cNvPicPr preferRelativeResize="0"/>
          <p:nvPr/>
        </p:nvPicPr>
        <p:blipFill>
          <a:blip r:embed="rId4">
            <a:alphaModFix/>
          </a:blip>
          <a:stretch>
            <a:fillRect/>
          </a:stretch>
        </p:blipFill>
        <p:spPr>
          <a:xfrm>
            <a:off x="3588375" y="596050"/>
            <a:ext cx="2222674" cy="3951440"/>
          </a:xfrm>
          <a:prstGeom prst="rect">
            <a:avLst/>
          </a:prstGeom>
          <a:noFill/>
          <a:ln>
            <a:noFill/>
          </a:ln>
        </p:spPr>
      </p:pic>
      <p:pic>
        <p:nvPicPr>
          <p:cNvPr id="253" name="Google Shape;253;p44"/>
          <p:cNvPicPr preferRelativeResize="0"/>
          <p:nvPr/>
        </p:nvPicPr>
        <p:blipFill>
          <a:blip r:embed="rId5">
            <a:alphaModFix/>
          </a:blip>
          <a:stretch>
            <a:fillRect/>
          </a:stretch>
        </p:blipFill>
        <p:spPr>
          <a:xfrm>
            <a:off x="6352425" y="596050"/>
            <a:ext cx="2222674" cy="3951402"/>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57" name="Shape 257"/>
        <p:cNvGrpSpPr/>
        <p:nvPr/>
      </p:nvGrpSpPr>
      <p:grpSpPr>
        <a:xfrm>
          <a:off x="0" y="0"/>
          <a:ext cx="0" cy="0"/>
          <a:chOff x="0" y="0"/>
          <a:chExt cx="0" cy="0"/>
        </a:xfrm>
      </p:grpSpPr>
      <p:pic>
        <p:nvPicPr>
          <p:cNvPr id="258" name="Google Shape;258;p45"/>
          <p:cNvPicPr preferRelativeResize="0"/>
          <p:nvPr/>
        </p:nvPicPr>
        <p:blipFill>
          <a:blip r:embed="rId3">
            <a:alphaModFix/>
          </a:blip>
          <a:stretch>
            <a:fillRect/>
          </a:stretch>
        </p:blipFill>
        <p:spPr>
          <a:xfrm>
            <a:off x="5352150" y="503125"/>
            <a:ext cx="2280600" cy="4054422"/>
          </a:xfrm>
          <a:prstGeom prst="rect">
            <a:avLst/>
          </a:prstGeom>
          <a:noFill/>
          <a:ln>
            <a:noFill/>
          </a:ln>
        </p:spPr>
      </p:pic>
      <p:pic>
        <p:nvPicPr>
          <p:cNvPr id="259" name="Google Shape;259;p45"/>
          <p:cNvPicPr preferRelativeResize="0"/>
          <p:nvPr/>
        </p:nvPicPr>
        <p:blipFill>
          <a:blip r:embed="rId4">
            <a:alphaModFix/>
          </a:blip>
          <a:stretch>
            <a:fillRect/>
          </a:stretch>
        </p:blipFill>
        <p:spPr>
          <a:xfrm>
            <a:off x="1826450" y="503113"/>
            <a:ext cx="2280600" cy="4054426"/>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Google Shape;264;p46"/>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Email Bot (A</a:t>
            </a:r>
            <a:r>
              <a:rPr lang="en"/>
              <a:t>irprint Bot</a:t>
            </a:r>
            <a:r>
              <a:rPr lang="en"/>
              <a:t>)</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68" name="Shape 268"/>
        <p:cNvGrpSpPr/>
        <p:nvPr/>
      </p:nvGrpSpPr>
      <p:grpSpPr>
        <a:xfrm>
          <a:off x="0" y="0"/>
          <a:ext cx="0" cy="0"/>
          <a:chOff x="0" y="0"/>
          <a:chExt cx="0" cy="0"/>
        </a:xfrm>
      </p:grpSpPr>
      <p:pic>
        <p:nvPicPr>
          <p:cNvPr id="269" name="Google Shape;269;p47"/>
          <p:cNvPicPr preferRelativeResize="0"/>
          <p:nvPr/>
        </p:nvPicPr>
        <p:blipFill rotWithShape="1">
          <a:blip r:embed="rId3">
            <a:alphaModFix/>
          </a:blip>
          <a:srcRect b="0" l="0" r="0" t="3035"/>
          <a:stretch/>
        </p:blipFill>
        <p:spPr>
          <a:xfrm>
            <a:off x="152400" y="223150"/>
            <a:ext cx="8602123" cy="4691749"/>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Google Shape;274;p48"/>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Telegram</a:t>
            </a:r>
            <a:r>
              <a:rPr lang="en"/>
              <a:t> Bot (Airprint Bot)</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78" name="Shape 278"/>
        <p:cNvGrpSpPr/>
        <p:nvPr/>
      </p:nvGrpSpPr>
      <p:grpSpPr>
        <a:xfrm>
          <a:off x="0" y="0"/>
          <a:ext cx="0" cy="0"/>
          <a:chOff x="0" y="0"/>
          <a:chExt cx="0" cy="0"/>
        </a:xfrm>
      </p:grpSpPr>
      <p:pic>
        <p:nvPicPr>
          <p:cNvPr id="279" name="Google Shape;279;p49"/>
          <p:cNvPicPr preferRelativeResize="0"/>
          <p:nvPr/>
        </p:nvPicPr>
        <p:blipFill>
          <a:blip r:embed="rId3">
            <a:alphaModFix/>
          </a:blip>
          <a:stretch>
            <a:fillRect/>
          </a:stretch>
        </p:blipFill>
        <p:spPr>
          <a:xfrm>
            <a:off x="2122925" y="530288"/>
            <a:ext cx="2296651" cy="4082925"/>
          </a:xfrm>
          <a:prstGeom prst="rect">
            <a:avLst/>
          </a:prstGeom>
          <a:noFill/>
          <a:ln>
            <a:noFill/>
          </a:ln>
        </p:spPr>
      </p:pic>
      <p:pic>
        <p:nvPicPr>
          <p:cNvPr id="280" name="Google Shape;280;p49"/>
          <p:cNvPicPr preferRelativeResize="0"/>
          <p:nvPr/>
        </p:nvPicPr>
        <p:blipFill>
          <a:blip r:embed="rId4">
            <a:alphaModFix/>
          </a:blip>
          <a:stretch>
            <a:fillRect/>
          </a:stretch>
        </p:blipFill>
        <p:spPr>
          <a:xfrm>
            <a:off x="4958300" y="530301"/>
            <a:ext cx="2296651" cy="4082941"/>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Google Shape;285;p50"/>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lnSpc>
                <a:spcPct val="250000"/>
              </a:lnSpc>
              <a:spcBef>
                <a:spcPts val="0"/>
              </a:spcBef>
              <a:spcAft>
                <a:spcPts val="0"/>
              </a:spcAft>
              <a:buClr>
                <a:schemeClr val="dk2"/>
              </a:buClr>
              <a:buSzPts val="1100"/>
              <a:buFont typeface="Arial"/>
              <a:buNone/>
            </a:pPr>
            <a:r>
              <a:rPr lang="en" sz="2000">
                <a:solidFill>
                  <a:schemeClr val="dk1"/>
                </a:solidFill>
                <a:latin typeface="Times New Roman"/>
                <a:ea typeface="Times New Roman"/>
                <a:cs typeface="Times New Roman"/>
                <a:sym typeface="Times New Roman"/>
              </a:rPr>
              <a:t>References</a:t>
            </a:r>
            <a:endParaRPr sz="20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000">
              <a:solidFill>
                <a:schemeClr val="dk1"/>
              </a:solidFill>
              <a:latin typeface="Times New Roman"/>
              <a:ea typeface="Times New Roman"/>
              <a:cs typeface="Times New Roman"/>
              <a:sym typeface="Times New Roman"/>
            </a:endParaRPr>
          </a:p>
        </p:txBody>
      </p:sp>
      <p:sp>
        <p:nvSpPr>
          <p:cNvPr id="286" name="Google Shape;286;p50"/>
          <p:cNvSpPr txBox="1"/>
          <p:nvPr>
            <p:ph idx="1" type="body"/>
          </p:nvPr>
        </p:nvSpPr>
        <p:spPr>
          <a:xfrm>
            <a:off x="2400247" y="1500400"/>
            <a:ext cx="6321600" cy="3002400"/>
          </a:xfrm>
          <a:prstGeom prst="rect">
            <a:avLst/>
          </a:prstGeom>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Ijisrt.com  </a:t>
            </a:r>
            <a:r>
              <a:rPr lang="en" u="sng">
                <a:solidFill>
                  <a:srgbClr val="1155CC"/>
                </a:solidFill>
                <a:latin typeface="Times New Roman"/>
                <a:ea typeface="Times New Roman"/>
                <a:cs typeface="Times New Roman"/>
                <a:sym typeface="Times New Roman"/>
                <a:hlinkClick r:id="rId3"/>
              </a:rPr>
              <a:t>https://ijisrt.com/vprint-2-0</a:t>
            </a:r>
            <a:endParaRPr>
              <a:latin typeface="Times New Roman"/>
              <a:ea typeface="Times New Roman"/>
              <a:cs typeface="Times New Roman"/>
              <a:sym typeface="Times New Roman"/>
            </a:endParaRPr>
          </a:p>
          <a:p>
            <a:pPr indent="-317500" lvl="0" marL="457200" rtl="0" algn="l">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HP DeskJet 1112 Printer </a:t>
            </a:r>
            <a:r>
              <a:rPr lang="en" u="sng">
                <a:solidFill>
                  <a:srgbClr val="1155CC"/>
                </a:solidFill>
                <a:latin typeface="Times New Roman"/>
                <a:ea typeface="Times New Roman"/>
                <a:cs typeface="Times New Roman"/>
                <a:sym typeface="Times New Roman"/>
                <a:hlinkClick r:id="rId4"/>
              </a:rPr>
              <a:t>http://hp.com/Hewlett-Packard/4AA5_8342EEP1474430638935.pdf</a:t>
            </a:r>
            <a:endParaRPr>
              <a:latin typeface="Times New Roman"/>
              <a:ea typeface="Times New Roman"/>
              <a:cs typeface="Times New Roman"/>
              <a:sym typeface="Times New Roman"/>
            </a:endParaRPr>
          </a:p>
          <a:p>
            <a:pPr indent="-317500" lvl="0" marL="457200" rtl="0" algn="l">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Thingbits.net </a:t>
            </a:r>
            <a:r>
              <a:rPr lang="en" u="sng">
                <a:solidFill>
                  <a:srgbClr val="1155CC"/>
                </a:solidFill>
                <a:latin typeface="Times New Roman"/>
                <a:ea typeface="Times New Roman"/>
                <a:cs typeface="Times New Roman"/>
                <a:sym typeface="Times New Roman"/>
                <a:hlinkClick r:id="rId5"/>
              </a:rPr>
              <a:t>https://www.thingbits.net/products/raspberry-pi-3-model-b-1-4ghz-cortex-a53-with-1gb-ram</a:t>
            </a:r>
            <a:endParaRPr>
              <a:latin typeface="Times New Roman"/>
              <a:ea typeface="Times New Roman"/>
              <a:cs typeface="Times New Roman"/>
              <a:sym typeface="Times New Roman"/>
            </a:endParaRPr>
          </a:p>
          <a:p>
            <a:pPr indent="-317500" lvl="0" marL="457200" rtl="0" algn="l">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Official AirPrint website </a:t>
            </a:r>
            <a:r>
              <a:rPr lang="en" u="sng">
                <a:solidFill>
                  <a:srgbClr val="1155CC"/>
                </a:solidFill>
                <a:latin typeface="Times New Roman"/>
                <a:ea typeface="Times New Roman"/>
                <a:cs typeface="Times New Roman"/>
                <a:sym typeface="Times New Roman"/>
                <a:hlinkClick r:id="rId6"/>
              </a:rPr>
              <a:t>http://airprints.tk</a:t>
            </a:r>
            <a:endParaRPr sz="1600">
              <a:latin typeface="Roboto"/>
              <a:ea typeface="Roboto"/>
              <a:cs typeface="Roboto"/>
              <a:sym typeface="Roboto"/>
            </a:endParaRPr>
          </a:p>
          <a:p>
            <a:pPr indent="0" lvl="0" marL="0" rtl="0" algn="l">
              <a:spcBef>
                <a:spcPts val="0"/>
              </a:spcBef>
              <a:spcAft>
                <a:spcPts val="0"/>
              </a:spcAft>
              <a:buNone/>
            </a:pPr>
            <a:r>
              <a:t/>
            </a:r>
            <a:endParaRPr sz="1600">
              <a:latin typeface="Times New Roman"/>
              <a:ea typeface="Times New Roman"/>
              <a:cs typeface="Times New Roman"/>
              <a:sym typeface="Times New Roman"/>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51"/>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6"/>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Project Progress Seminar-1</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7"/>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Architecture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02" name="Shape 102"/>
        <p:cNvGrpSpPr/>
        <p:nvPr/>
      </p:nvGrpSpPr>
      <p:grpSpPr>
        <a:xfrm>
          <a:off x="0" y="0"/>
          <a:ext cx="0" cy="0"/>
          <a:chOff x="0" y="0"/>
          <a:chExt cx="0" cy="0"/>
        </a:xfrm>
      </p:grpSpPr>
      <p:pic>
        <p:nvPicPr>
          <p:cNvPr id="103" name="Google Shape;103;p18"/>
          <p:cNvPicPr preferRelativeResize="0"/>
          <p:nvPr/>
        </p:nvPicPr>
        <p:blipFill>
          <a:blip r:embed="rId3">
            <a:alphaModFix/>
          </a:blip>
          <a:stretch>
            <a:fillRect/>
          </a:stretch>
        </p:blipFill>
        <p:spPr>
          <a:xfrm>
            <a:off x="460750" y="480700"/>
            <a:ext cx="8222500" cy="4182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19"/>
          <p:cNvSpPr txBox="1"/>
          <p:nvPr>
            <p:ph type="title"/>
          </p:nvPr>
        </p:nvSpPr>
        <p:spPr>
          <a:xfrm>
            <a:off x="2400300" y="575950"/>
            <a:ext cx="6547500" cy="87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Study Of Existing Solutions: </a:t>
            </a:r>
            <a:endParaRPr>
              <a:solidFill>
                <a:schemeClr val="dk1"/>
              </a:solidFill>
            </a:endParaRPr>
          </a:p>
          <a:p>
            <a:pPr indent="0" lvl="0" marL="0" rtl="0" algn="l">
              <a:spcBef>
                <a:spcPts val="0"/>
              </a:spcBef>
              <a:spcAft>
                <a:spcPts val="0"/>
              </a:spcAft>
              <a:buNone/>
            </a:pPr>
            <a:r>
              <a:rPr lang="en">
                <a:solidFill>
                  <a:schemeClr val="dk1"/>
                </a:solidFill>
              </a:rPr>
              <a:t>Vprint</a:t>
            </a:r>
            <a:endParaRPr>
              <a:solidFill>
                <a:schemeClr val="dk1"/>
              </a:solidFill>
            </a:endParaRPr>
          </a:p>
        </p:txBody>
      </p:sp>
      <p:sp>
        <p:nvSpPr>
          <p:cNvPr id="109" name="Google Shape;109;p19"/>
          <p:cNvSpPr txBox="1"/>
          <p:nvPr>
            <p:ph idx="1" type="body"/>
          </p:nvPr>
        </p:nvSpPr>
        <p:spPr>
          <a:xfrm>
            <a:off x="2400300" y="1551950"/>
            <a:ext cx="6459900" cy="25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600">
                <a:latin typeface="Times New Roman"/>
                <a:ea typeface="Times New Roman"/>
                <a:cs typeface="Times New Roman"/>
                <a:sym typeface="Times New Roman"/>
              </a:rPr>
              <a:t>Existing system focuses on print jobs more efficiently but the problem that students are facing is due to blind multiple scanning. Jobs get printed at the specified Printer attached to it only. And sometime it leads to document lost. Student's or users are unable to know how much time to get our print job done? Specified printer print releasing makes and specified server print releasing methodology. At the print release station no effective utilization of the resources because of improper queue monitoring and lack of blind scanning it becomes very tedious and time consuming for students. As the VPRINT accounts crediting process is done manually only this consumes more time and efforts of students. Hence our project is an attempt to overcome such problems</a:t>
            </a:r>
            <a:endParaRPr sz="1600">
              <a:latin typeface="Times New Roman"/>
              <a:ea typeface="Times New Roman"/>
              <a:cs typeface="Times New Roman"/>
              <a:sym typeface="Times New Roman"/>
            </a:endParaRPr>
          </a:p>
          <a:p>
            <a:pPr indent="0" lvl="0" marL="0" rtl="0" algn="l">
              <a:spcBef>
                <a:spcPts val="1600"/>
              </a:spcBef>
              <a:spcAft>
                <a:spcPts val="0"/>
              </a:spcAft>
              <a:buClr>
                <a:schemeClr val="dk2"/>
              </a:buClr>
              <a:buSzPts val="1100"/>
              <a:buFont typeface="Arial"/>
              <a:buNone/>
            </a:pPr>
            <a:r>
              <a:t/>
            </a:r>
            <a:endParaRPr sz="1600">
              <a:latin typeface="Times New Roman"/>
              <a:ea typeface="Times New Roman"/>
              <a:cs typeface="Times New Roman"/>
              <a:sym typeface="Times New Roman"/>
            </a:endParaRPr>
          </a:p>
          <a:p>
            <a:pPr indent="0" lvl="0" marL="0" rtl="0" algn="l">
              <a:spcBef>
                <a:spcPts val="1600"/>
              </a:spcBef>
              <a:spcAft>
                <a:spcPts val="1600"/>
              </a:spcAft>
              <a:buNone/>
            </a:pPr>
            <a:r>
              <a:t/>
            </a:r>
            <a:endParaRPr sz="1600">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pic>
        <p:nvPicPr>
          <p:cNvPr id="114" name="Google Shape;114;p20"/>
          <p:cNvPicPr preferRelativeResize="0"/>
          <p:nvPr/>
        </p:nvPicPr>
        <p:blipFill>
          <a:blip r:embed="rId3">
            <a:alphaModFix/>
          </a:blip>
          <a:stretch>
            <a:fillRect/>
          </a:stretch>
        </p:blipFill>
        <p:spPr>
          <a:xfrm>
            <a:off x="3866250" y="515250"/>
            <a:ext cx="3042100" cy="41130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Google Shape;119;p21"/>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Comparison</a:t>
            </a:r>
            <a:endParaRPr>
              <a:solidFill>
                <a:schemeClr val="dk1"/>
              </a:solidFill>
            </a:endParaRPr>
          </a:p>
        </p:txBody>
      </p:sp>
      <p:graphicFrame>
        <p:nvGraphicFramePr>
          <p:cNvPr id="120" name="Google Shape;120;p21"/>
          <p:cNvGraphicFramePr/>
          <p:nvPr/>
        </p:nvGraphicFramePr>
        <p:xfrm>
          <a:off x="2465425" y="1174188"/>
          <a:ext cx="3000000" cy="3000000"/>
        </p:xfrm>
        <a:graphic>
          <a:graphicData uri="http://schemas.openxmlformats.org/drawingml/2006/table">
            <a:tbl>
              <a:tblPr>
                <a:noFill/>
                <a:tableStyleId>{17FCE153-C6F9-4AC1-94CE-4B0C3F4EE3A5}</a:tableStyleId>
              </a:tblPr>
              <a:tblGrid>
                <a:gridCol w="3222650"/>
                <a:gridCol w="3222650"/>
              </a:tblGrid>
              <a:tr h="400900">
                <a:tc>
                  <a:txBody>
                    <a:bodyPr>
                      <a:noAutofit/>
                    </a:bodyPr>
                    <a:lstStyle/>
                    <a:p>
                      <a:pPr indent="0" lvl="0" marL="0" rtl="0" algn="ctr">
                        <a:spcBef>
                          <a:spcPts val="0"/>
                        </a:spcBef>
                        <a:spcAft>
                          <a:spcPts val="0"/>
                        </a:spcAft>
                        <a:buNone/>
                      </a:pPr>
                      <a:r>
                        <a:rPr lang="en" sz="1800">
                          <a:solidFill>
                            <a:srgbClr val="029AED"/>
                          </a:solidFill>
                          <a:latin typeface="Roboto Slab"/>
                          <a:ea typeface="Roboto Slab"/>
                          <a:cs typeface="Roboto Slab"/>
                          <a:sym typeface="Roboto Slab"/>
                        </a:rPr>
                        <a:t>Vprint</a:t>
                      </a:r>
                      <a:endParaRPr sz="1800">
                        <a:solidFill>
                          <a:srgbClr val="029AED"/>
                        </a:solidFill>
                        <a:latin typeface="Roboto Slab"/>
                        <a:ea typeface="Roboto Slab"/>
                        <a:cs typeface="Roboto Slab"/>
                        <a:sym typeface="Roboto Slab"/>
                      </a:endParaRPr>
                    </a:p>
                  </a:txBody>
                  <a:tcPr marT="63500" marB="63500" marR="63500" marL="63500"/>
                </a:tc>
                <a:tc>
                  <a:txBody>
                    <a:bodyPr>
                      <a:noAutofit/>
                    </a:bodyPr>
                    <a:lstStyle/>
                    <a:p>
                      <a:pPr indent="0" lvl="0" marL="0" rtl="0" algn="ctr">
                        <a:spcBef>
                          <a:spcPts val="0"/>
                        </a:spcBef>
                        <a:spcAft>
                          <a:spcPts val="0"/>
                        </a:spcAft>
                        <a:buNone/>
                      </a:pPr>
                      <a:r>
                        <a:rPr lang="en" sz="1800">
                          <a:solidFill>
                            <a:srgbClr val="029AED"/>
                          </a:solidFill>
                          <a:latin typeface="Roboto Slab"/>
                          <a:ea typeface="Roboto Slab"/>
                          <a:cs typeface="Roboto Slab"/>
                          <a:sym typeface="Roboto Slab"/>
                        </a:rPr>
                        <a:t>Airprint</a:t>
                      </a:r>
                      <a:endParaRPr sz="1800">
                        <a:solidFill>
                          <a:srgbClr val="029AED"/>
                        </a:solidFill>
                        <a:latin typeface="Roboto Slab"/>
                        <a:ea typeface="Roboto Slab"/>
                        <a:cs typeface="Roboto Slab"/>
                        <a:sym typeface="Roboto Slab"/>
                      </a:endParaRPr>
                    </a:p>
                  </a:txBody>
                  <a:tcPr marT="63500" marB="63500" marR="63500" marL="63500"/>
                </a:tc>
              </a:tr>
              <a:tr h="429300">
                <a:tc>
                  <a:txBody>
                    <a:bodyPr>
                      <a:noAutofit/>
                    </a:bodyPr>
                    <a:lstStyle/>
                    <a:p>
                      <a:pPr indent="0" lvl="0" marL="0" rtl="0" algn="ctr">
                        <a:spcBef>
                          <a:spcPts val="0"/>
                        </a:spcBef>
                        <a:spcAft>
                          <a:spcPts val="0"/>
                        </a:spcAft>
                        <a:buNone/>
                      </a:pPr>
                      <a:r>
                        <a:rPr lang="en" sz="2000">
                          <a:latin typeface="Times New Roman"/>
                          <a:ea typeface="Times New Roman"/>
                          <a:cs typeface="Times New Roman"/>
                          <a:sym typeface="Times New Roman"/>
                        </a:rPr>
                        <a:t>Inconvenient </a:t>
                      </a:r>
                      <a:endParaRPr sz="2000">
                        <a:latin typeface="Times New Roman"/>
                        <a:ea typeface="Times New Roman"/>
                        <a:cs typeface="Times New Roman"/>
                        <a:sym typeface="Times New Roman"/>
                      </a:endParaRPr>
                    </a:p>
                  </a:txBody>
                  <a:tcPr marT="63500" marB="63500" marR="63500" marL="63500"/>
                </a:tc>
                <a:tc>
                  <a:txBody>
                    <a:bodyPr>
                      <a:noAutofit/>
                    </a:bodyPr>
                    <a:lstStyle/>
                    <a:p>
                      <a:pPr indent="0" lvl="0" marL="0" rtl="0" algn="ctr">
                        <a:spcBef>
                          <a:spcPts val="0"/>
                        </a:spcBef>
                        <a:spcAft>
                          <a:spcPts val="0"/>
                        </a:spcAft>
                        <a:buNone/>
                      </a:pPr>
                      <a:r>
                        <a:rPr lang="en" sz="2000">
                          <a:latin typeface="Times New Roman"/>
                          <a:ea typeface="Times New Roman"/>
                          <a:cs typeface="Times New Roman"/>
                          <a:sym typeface="Times New Roman"/>
                        </a:rPr>
                        <a:t>User Friendly </a:t>
                      </a:r>
                      <a:endParaRPr sz="2000">
                        <a:latin typeface="Times New Roman"/>
                        <a:ea typeface="Times New Roman"/>
                        <a:cs typeface="Times New Roman"/>
                        <a:sym typeface="Times New Roman"/>
                      </a:endParaRPr>
                    </a:p>
                  </a:txBody>
                  <a:tcPr marT="63500" marB="63500" marR="63500" marL="63500"/>
                </a:tc>
              </a:tr>
              <a:tr h="466375">
                <a:tc>
                  <a:txBody>
                    <a:bodyPr>
                      <a:noAutofit/>
                    </a:bodyPr>
                    <a:lstStyle/>
                    <a:p>
                      <a:pPr indent="0" lvl="0" marL="0" rtl="0" algn="ctr">
                        <a:spcBef>
                          <a:spcPts val="0"/>
                        </a:spcBef>
                        <a:spcAft>
                          <a:spcPts val="0"/>
                        </a:spcAft>
                        <a:buNone/>
                      </a:pPr>
                      <a:r>
                        <a:rPr lang="en" sz="2000">
                          <a:latin typeface="Times New Roman"/>
                          <a:ea typeface="Times New Roman"/>
                          <a:cs typeface="Times New Roman"/>
                          <a:sym typeface="Times New Roman"/>
                        </a:rPr>
                        <a:t>Inconvenient Screen Interface</a:t>
                      </a:r>
                      <a:endParaRPr sz="2000">
                        <a:latin typeface="Times New Roman"/>
                        <a:ea typeface="Times New Roman"/>
                        <a:cs typeface="Times New Roman"/>
                        <a:sym typeface="Times New Roman"/>
                      </a:endParaRPr>
                    </a:p>
                  </a:txBody>
                  <a:tcPr marT="63500" marB="63500" marR="63500" marL="63500"/>
                </a:tc>
                <a:tc>
                  <a:txBody>
                    <a:bodyPr>
                      <a:noAutofit/>
                    </a:bodyPr>
                    <a:lstStyle/>
                    <a:p>
                      <a:pPr indent="0" lvl="0" marL="0" rtl="0" algn="ctr">
                        <a:spcBef>
                          <a:spcPts val="0"/>
                        </a:spcBef>
                        <a:spcAft>
                          <a:spcPts val="0"/>
                        </a:spcAft>
                        <a:buNone/>
                      </a:pPr>
                      <a:r>
                        <a:rPr lang="en" sz="2000">
                          <a:latin typeface="Times New Roman"/>
                          <a:ea typeface="Times New Roman"/>
                          <a:cs typeface="Times New Roman"/>
                          <a:sym typeface="Times New Roman"/>
                        </a:rPr>
                        <a:t>Touch Screen Interface</a:t>
                      </a:r>
                      <a:endParaRPr sz="2000">
                        <a:latin typeface="Times New Roman"/>
                        <a:ea typeface="Times New Roman"/>
                        <a:cs typeface="Times New Roman"/>
                        <a:sym typeface="Times New Roman"/>
                      </a:endParaRPr>
                    </a:p>
                  </a:txBody>
                  <a:tcPr marT="63500" marB="63500" marR="63500" marL="63500"/>
                </a:tc>
              </a:tr>
              <a:tr h="429300">
                <a:tc>
                  <a:txBody>
                    <a:bodyPr>
                      <a:noAutofit/>
                    </a:bodyPr>
                    <a:lstStyle/>
                    <a:p>
                      <a:pPr indent="0" lvl="0" marL="0" rtl="0" algn="ctr">
                        <a:spcBef>
                          <a:spcPts val="0"/>
                        </a:spcBef>
                        <a:spcAft>
                          <a:spcPts val="0"/>
                        </a:spcAft>
                        <a:buNone/>
                      </a:pPr>
                      <a:r>
                        <a:rPr lang="en" sz="2000">
                          <a:latin typeface="Times New Roman"/>
                          <a:ea typeface="Times New Roman"/>
                          <a:cs typeface="Times New Roman"/>
                          <a:sym typeface="Times New Roman"/>
                        </a:rPr>
                        <a:t>No Internet Print Portal</a:t>
                      </a:r>
                      <a:endParaRPr sz="2000">
                        <a:latin typeface="Times New Roman"/>
                        <a:ea typeface="Times New Roman"/>
                        <a:cs typeface="Times New Roman"/>
                        <a:sym typeface="Times New Roman"/>
                      </a:endParaRPr>
                    </a:p>
                  </a:txBody>
                  <a:tcPr marT="63500" marB="63500" marR="63500" marL="63500"/>
                </a:tc>
                <a:tc>
                  <a:txBody>
                    <a:bodyPr>
                      <a:noAutofit/>
                    </a:bodyPr>
                    <a:lstStyle/>
                    <a:p>
                      <a:pPr indent="0" lvl="0" marL="0" rtl="0" algn="ctr">
                        <a:spcBef>
                          <a:spcPts val="0"/>
                        </a:spcBef>
                        <a:spcAft>
                          <a:spcPts val="0"/>
                        </a:spcAft>
                        <a:buNone/>
                      </a:pPr>
                      <a:r>
                        <a:rPr lang="en" sz="2000">
                          <a:latin typeface="Times New Roman"/>
                          <a:ea typeface="Times New Roman"/>
                          <a:cs typeface="Times New Roman"/>
                          <a:sym typeface="Times New Roman"/>
                        </a:rPr>
                        <a:t>Internet Print Portal</a:t>
                      </a:r>
                      <a:endParaRPr sz="2000">
                        <a:latin typeface="Times New Roman"/>
                        <a:ea typeface="Times New Roman"/>
                        <a:cs typeface="Times New Roman"/>
                        <a:sym typeface="Times New Roman"/>
                      </a:endParaRPr>
                    </a:p>
                  </a:txBody>
                  <a:tcPr marT="63500" marB="63500" marR="63500" marL="63500"/>
                </a:tc>
              </a:tr>
              <a:tr h="429300">
                <a:tc>
                  <a:txBody>
                    <a:bodyPr>
                      <a:noAutofit/>
                    </a:bodyPr>
                    <a:lstStyle/>
                    <a:p>
                      <a:pPr indent="0" lvl="0" marL="0" rtl="0" algn="ctr">
                        <a:spcBef>
                          <a:spcPts val="0"/>
                        </a:spcBef>
                        <a:spcAft>
                          <a:spcPts val="0"/>
                        </a:spcAft>
                        <a:buNone/>
                      </a:pPr>
                      <a:r>
                        <a:rPr lang="en" sz="2000">
                          <a:latin typeface="Times New Roman"/>
                          <a:ea typeface="Times New Roman"/>
                          <a:cs typeface="Times New Roman"/>
                          <a:sym typeface="Times New Roman"/>
                        </a:rPr>
                        <a:t>Only For A4 Size</a:t>
                      </a:r>
                      <a:endParaRPr sz="2000">
                        <a:latin typeface="Times New Roman"/>
                        <a:ea typeface="Times New Roman"/>
                        <a:cs typeface="Times New Roman"/>
                        <a:sym typeface="Times New Roman"/>
                      </a:endParaRPr>
                    </a:p>
                  </a:txBody>
                  <a:tcPr marT="63500" marB="63500" marR="63500" marL="63500"/>
                </a:tc>
                <a:tc>
                  <a:txBody>
                    <a:bodyPr>
                      <a:noAutofit/>
                    </a:bodyPr>
                    <a:lstStyle/>
                    <a:p>
                      <a:pPr indent="0" lvl="0" marL="0" rtl="0" algn="ctr">
                        <a:spcBef>
                          <a:spcPts val="0"/>
                        </a:spcBef>
                        <a:spcAft>
                          <a:spcPts val="0"/>
                        </a:spcAft>
                        <a:buNone/>
                      </a:pPr>
                      <a:r>
                        <a:rPr lang="en" sz="2000">
                          <a:latin typeface="Times New Roman"/>
                          <a:ea typeface="Times New Roman"/>
                          <a:cs typeface="Times New Roman"/>
                          <a:sym typeface="Times New Roman"/>
                        </a:rPr>
                        <a:t>All Type Of Printing</a:t>
                      </a:r>
                      <a:endParaRPr sz="2000">
                        <a:latin typeface="Times New Roman"/>
                        <a:ea typeface="Times New Roman"/>
                        <a:cs typeface="Times New Roman"/>
                        <a:sym typeface="Times New Roman"/>
                      </a:endParaRPr>
                    </a:p>
                  </a:txBody>
                  <a:tcPr marT="63500" marB="63500" marR="63500" marL="63500"/>
                </a:tc>
              </a:tr>
              <a:tr h="429300">
                <a:tc>
                  <a:txBody>
                    <a:bodyPr>
                      <a:noAutofit/>
                    </a:bodyPr>
                    <a:lstStyle/>
                    <a:p>
                      <a:pPr indent="0" lvl="0" marL="0" rtl="0" algn="ctr">
                        <a:spcBef>
                          <a:spcPts val="0"/>
                        </a:spcBef>
                        <a:spcAft>
                          <a:spcPts val="0"/>
                        </a:spcAft>
                        <a:buNone/>
                      </a:pPr>
                      <a:r>
                        <a:rPr lang="en" sz="2000">
                          <a:latin typeface="Times New Roman"/>
                          <a:ea typeface="Times New Roman"/>
                          <a:cs typeface="Times New Roman"/>
                          <a:sym typeface="Times New Roman"/>
                        </a:rPr>
                        <a:t>Non Scalable</a:t>
                      </a:r>
                      <a:endParaRPr sz="2000">
                        <a:latin typeface="Times New Roman"/>
                        <a:ea typeface="Times New Roman"/>
                        <a:cs typeface="Times New Roman"/>
                        <a:sym typeface="Times New Roman"/>
                      </a:endParaRPr>
                    </a:p>
                  </a:txBody>
                  <a:tcPr marT="63500" marB="63500" marR="63500" marL="63500"/>
                </a:tc>
                <a:tc>
                  <a:txBody>
                    <a:bodyPr>
                      <a:noAutofit/>
                    </a:bodyPr>
                    <a:lstStyle/>
                    <a:p>
                      <a:pPr indent="0" lvl="0" marL="0" rtl="0" algn="ctr">
                        <a:spcBef>
                          <a:spcPts val="0"/>
                        </a:spcBef>
                        <a:spcAft>
                          <a:spcPts val="0"/>
                        </a:spcAft>
                        <a:buNone/>
                      </a:pPr>
                      <a:r>
                        <a:rPr lang="en" sz="2000">
                          <a:latin typeface="Times New Roman"/>
                          <a:ea typeface="Times New Roman"/>
                          <a:cs typeface="Times New Roman"/>
                          <a:sym typeface="Times New Roman"/>
                        </a:rPr>
                        <a:t>Scalable</a:t>
                      </a:r>
                      <a:endParaRPr sz="2000">
                        <a:latin typeface="Times New Roman"/>
                        <a:ea typeface="Times New Roman"/>
                        <a:cs typeface="Times New Roman"/>
                        <a:sym typeface="Times New Roman"/>
                      </a:endParaRPr>
                    </a:p>
                  </a:txBody>
                  <a:tcPr marT="63500" marB="63500" marR="63500" marL="63500"/>
                </a:tc>
              </a:tr>
              <a:tr h="429300">
                <a:tc>
                  <a:txBody>
                    <a:bodyPr>
                      <a:noAutofit/>
                    </a:bodyPr>
                    <a:lstStyle/>
                    <a:p>
                      <a:pPr indent="0" lvl="0" marL="0" rtl="0" algn="ctr">
                        <a:spcBef>
                          <a:spcPts val="0"/>
                        </a:spcBef>
                        <a:spcAft>
                          <a:spcPts val="0"/>
                        </a:spcAft>
                        <a:buNone/>
                      </a:pPr>
                      <a:r>
                        <a:rPr lang="en" sz="2000">
                          <a:latin typeface="Times New Roman"/>
                          <a:ea typeface="Times New Roman"/>
                          <a:cs typeface="Times New Roman"/>
                          <a:sym typeface="Times New Roman"/>
                        </a:rPr>
                        <a:t>No Payment Methods</a:t>
                      </a:r>
                      <a:endParaRPr sz="2000">
                        <a:latin typeface="Times New Roman"/>
                        <a:ea typeface="Times New Roman"/>
                        <a:cs typeface="Times New Roman"/>
                        <a:sym typeface="Times New Roman"/>
                      </a:endParaRPr>
                    </a:p>
                  </a:txBody>
                  <a:tcPr marT="63500" marB="63500" marR="63500" marL="63500"/>
                </a:tc>
                <a:tc>
                  <a:txBody>
                    <a:bodyPr>
                      <a:noAutofit/>
                    </a:bodyPr>
                    <a:lstStyle/>
                    <a:p>
                      <a:pPr indent="0" lvl="0" marL="0" rtl="0" algn="ctr">
                        <a:spcBef>
                          <a:spcPts val="0"/>
                        </a:spcBef>
                        <a:spcAft>
                          <a:spcPts val="0"/>
                        </a:spcAft>
                        <a:buNone/>
                      </a:pPr>
                      <a:r>
                        <a:rPr lang="en" sz="2000">
                          <a:latin typeface="Times New Roman"/>
                          <a:ea typeface="Times New Roman"/>
                          <a:cs typeface="Times New Roman"/>
                          <a:sym typeface="Times New Roman"/>
                        </a:rPr>
                        <a:t>Payment Gateway</a:t>
                      </a:r>
                      <a:endParaRPr sz="2000">
                        <a:latin typeface="Times New Roman"/>
                        <a:ea typeface="Times New Roman"/>
                        <a:cs typeface="Times New Roman"/>
                        <a:sym typeface="Times New Roman"/>
                      </a:endParaRPr>
                    </a:p>
                  </a:txBody>
                  <a:tcPr marT="63500" marB="63500" marR="63500" marL="63500"/>
                </a:tc>
              </a:tr>
              <a:tr h="429300">
                <a:tc>
                  <a:txBody>
                    <a:bodyPr>
                      <a:noAutofit/>
                    </a:bodyPr>
                    <a:lstStyle/>
                    <a:p>
                      <a:pPr indent="0" lvl="0" marL="0" rtl="0" algn="ctr">
                        <a:spcBef>
                          <a:spcPts val="0"/>
                        </a:spcBef>
                        <a:spcAft>
                          <a:spcPts val="0"/>
                        </a:spcAft>
                        <a:buNone/>
                      </a:pPr>
                      <a:r>
                        <a:rPr lang="en" sz="2000">
                          <a:latin typeface="Times New Roman"/>
                          <a:ea typeface="Times New Roman"/>
                          <a:cs typeface="Times New Roman"/>
                          <a:sym typeface="Times New Roman"/>
                        </a:rPr>
                        <a:t>No Provision For Recycling</a:t>
                      </a:r>
                      <a:endParaRPr sz="2000">
                        <a:latin typeface="Times New Roman"/>
                        <a:ea typeface="Times New Roman"/>
                        <a:cs typeface="Times New Roman"/>
                        <a:sym typeface="Times New Roman"/>
                      </a:endParaRPr>
                    </a:p>
                  </a:txBody>
                  <a:tcPr marT="63500" marB="63500" marR="63500" marL="63500"/>
                </a:tc>
                <a:tc>
                  <a:txBody>
                    <a:bodyPr>
                      <a:noAutofit/>
                    </a:bodyPr>
                    <a:lstStyle/>
                    <a:p>
                      <a:pPr indent="0" lvl="0" marL="0" rtl="0" algn="ctr">
                        <a:spcBef>
                          <a:spcPts val="0"/>
                        </a:spcBef>
                        <a:spcAft>
                          <a:spcPts val="0"/>
                        </a:spcAft>
                        <a:buNone/>
                      </a:pPr>
                      <a:r>
                        <a:rPr lang="en" sz="2000">
                          <a:latin typeface="Times New Roman"/>
                          <a:ea typeface="Times New Roman"/>
                          <a:cs typeface="Times New Roman"/>
                          <a:sym typeface="Times New Roman"/>
                        </a:rPr>
                        <a:t>Provision For Recycling</a:t>
                      </a:r>
                      <a:endParaRPr sz="2000">
                        <a:latin typeface="Times New Roman"/>
                        <a:ea typeface="Times New Roman"/>
                        <a:cs typeface="Times New Roman"/>
                        <a:sym typeface="Times New Roman"/>
                      </a:endParaRPr>
                    </a:p>
                  </a:txBody>
                  <a:tcPr marT="63500" marB="63500" marR="63500" marL="63500"/>
                </a:tc>
              </a:tr>
            </a:tbl>
          </a:graphicData>
        </a:graphic>
      </p:graphicFrame>
      <p:pic>
        <p:nvPicPr>
          <p:cNvPr id="121" name="Google Shape;121;p21"/>
          <p:cNvPicPr preferRelativeResize="0"/>
          <p:nvPr/>
        </p:nvPicPr>
        <p:blipFill>
          <a:blip r:embed="rId3">
            <a:alphaModFix/>
          </a:blip>
          <a:stretch>
            <a:fillRect/>
          </a:stretch>
        </p:blipFill>
        <p:spPr>
          <a:xfrm>
            <a:off x="563825" y="584625"/>
            <a:ext cx="1277250" cy="1633499"/>
          </a:xfrm>
          <a:prstGeom prst="rect">
            <a:avLst/>
          </a:prstGeom>
          <a:noFill/>
          <a:ln>
            <a:noFill/>
          </a:ln>
        </p:spPr>
      </p:pic>
      <p:pic>
        <p:nvPicPr>
          <p:cNvPr id="122" name="Google Shape;122;p21"/>
          <p:cNvPicPr preferRelativeResize="0"/>
          <p:nvPr/>
        </p:nvPicPr>
        <p:blipFill rotWithShape="1">
          <a:blip r:embed="rId4">
            <a:alphaModFix/>
          </a:blip>
          <a:srcRect b="7620" l="31910" r="33339" t="17450"/>
          <a:stretch/>
        </p:blipFill>
        <p:spPr>
          <a:xfrm>
            <a:off x="563825" y="2571750"/>
            <a:ext cx="1277251" cy="20628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